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 id="2147483736" r:id="rId2"/>
  </p:sldMasterIdLst>
  <p:notesMasterIdLst>
    <p:notesMasterId r:id="rId23"/>
  </p:notesMasterIdLst>
  <p:handoutMasterIdLst>
    <p:handoutMasterId r:id="rId24"/>
  </p:handoutMasterIdLst>
  <p:sldIdLst>
    <p:sldId id="288" r:id="rId3"/>
    <p:sldId id="266" r:id="rId4"/>
    <p:sldId id="263" r:id="rId5"/>
    <p:sldId id="264" r:id="rId6"/>
    <p:sldId id="265" r:id="rId7"/>
    <p:sldId id="268" r:id="rId8"/>
    <p:sldId id="269" r:id="rId9"/>
    <p:sldId id="270" r:id="rId10"/>
    <p:sldId id="271" r:id="rId11"/>
    <p:sldId id="272" r:id="rId12"/>
    <p:sldId id="273" r:id="rId13"/>
    <p:sldId id="277" r:id="rId14"/>
    <p:sldId id="274" r:id="rId15"/>
    <p:sldId id="275" r:id="rId16"/>
    <p:sldId id="276" r:id="rId17"/>
    <p:sldId id="278" r:id="rId18"/>
    <p:sldId id="285" r:id="rId19"/>
    <p:sldId id="286" r:id="rId20"/>
    <p:sldId id="279" r:id="rId21"/>
    <p:sldId id="282" r:id="rId22"/>
  </p:sldIdLst>
  <p:sldSz cx="9144000" cy="6858000" type="screen4x3"/>
  <p:notesSz cx="6858000" cy="9144000"/>
  <p:embeddedFontLst>
    <p:embeddedFont>
      <p:font typeface="B Zar" panose="00000400000000000000" pitchFamily="2" charset="-78"/>
      <p:regular r:id="rId25"/>
      <p:bold r:id="rId26"/>
    </p:embeddedFont>
    <p:embeddedFont>
      <p:font typeface="Verdana" panose="020B0604030504040204" pitchFamily="34" charset="0"/>
      <p:regular r:id="rId27"/>
      <p:bold r:id="rId28"/>
      <p:italic r:id="rId29"/>
      <p:boldItalic r:id="rId30"/>
    </p:embeddedFont>
    <p:embeddedFont>
      <p:font typeface="B Titr" panose="00000700000000000000" pitchFamily="2" charset="-78"/>
      <p:bold r:id="rId31"/>
    </p:embeddedFont>
    <p:embeddedFont>
      <p:font typeface="Calibri" panose="020F0502020204030204" pitchFamily="34" charset="0"/>
      <p:regular r:id="rId32"/>
      <p:bold r:id="rId33"/>
      <p:italic r:id="rId34"/>
      <p:boldItalic r:id="rId35"/>
    </p:embeddedFont>
    <p:embeddedFont>
      <p:font typeface="B Homa" panose="00000400000000000000" pitchFamily="2" charset="-78"/>
      <p:regular r:id="rId36"/>
    </p:embeddedFont>
    <p:embeddedFont>
      <p:font typeface="B Nazanin" panose="00000400000000000000" pitchFamily="2" charset="-78"/>
      <p:regular r:id="rId37"/>
      <p:bold r:id="rId38"/>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897" autoAdjust="0"/>
    <p:restoredTop sz="94640" autoAdjust="0"/>
  </p:normalViewPr>
  <p:slideViewPr>
    <p:cSldViewPr>
      <p:cViewPr varScale="1">
        <p:scale>
          <a:sx n="68" d="100"/>
          <a:sy n="68" d="100"/>
        </p:scale>
        <p:origin x="126" y="7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5B3DF544-DE0C-4258-ACAD-184992DAA29B}" type="datetimeFigureOut">
              <a:rPr lang="fa-IR" smtClean="0"/>
              <a:pPr/>
              <a:t>12/18/1436</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68F83A3B-AD95-4D7B-9745-CBFC105DF3ED}" type="slidenum">
              <a:rPr lang="fa-IR" smtClean="0"/>
              <a:pPr/>
              <a:t>‹#›</a:t>
            </a:fld>
            <a:endParaRPr lang="fa-IR"/>
          </a:p>
        </p:txBody>
      </p:sp>
    </p:spTree>
    <p:extLst>
      <p:ext uri="{BB962C8B-B14F-4D97-AF65-F5344CB8AC3E}">
        <p14:creationId xmlns:p14="http://schemas.microsoft.com/office/powerpoint/2010/main" val="2436258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CF91118-BFAC-4D91-931D-0B4BC1277664}" type="datetimeFigureOut">
              <a:rPr lang="fa-IR" smtClean="0"/>
              <a:pPr/>
              <a:t>12/18/1436</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3BD0345-5B80-4DE0-AEC2-A4012677FDBB}" type="slidenum">
              <a:rPr lang="fa-IR" smtClean="0"/>
              <a:pPr/>
              <a:t>‹#›</a:t>
            </a:fld>
            <a:endParaRPr lang="fa-IR"/>
          </a:p>
        </p:txBody>
      </p:sp>
    </p:spTree>
    <p:extLst>
      <p:ext uri="{BB962C8B-B14F-4D97-AF65-F5344CB8AC3E}">
        <p14:creationId xmlns:p14="http://schemas.microsoft.com/office/powerpoint/2010/main" val="130365716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2</a:t>
            </a:fld>
            <a:endParaRPr lang="fa-IR"/>
          </a:p>
        </p:txBody>
      </p:sp>
    </p:spTree>
    <p:extLst>
      <p:ext uri="{BB962C8B-B14F-4D97-AF65-F5344CB8AC3E}">
        <p14:creationId xmlns:p14="http://schemas.microsoft.com/office/powerpoint/2010/main" val="382751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11</a:t>
            </a:fld>
            <a:endParaRPr lang="fa-IR"/>
          </a:p>
        </p:txBody>
      </p:sp>
    </p:spTree>
    <p:extLst>
      <p:ext uri="{BB962C8B-B14F-4D97-AF65-F5344CB8AC3E}">
        <p14:creationId xmlns:p14="http://schemas.microsoft.com/office/powerpoint/2010/main" val="137032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12</a:t>
            </a:fld>
            <a:endParaRPr lang="fa-IR"/>
          </a:p>
        </p:txBody>
      </p:sp>
    </p:spTree>
    <p:extLst>
      <p:ext uri="{BB962C8B-B14F-4D97-AF65-F5344CB8AC3E}">
        <p14:creationId xmlns:p14="http://schemas.microsoft.com/office/powerpoint/2010/main" val="327639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13</a:t>
            </a:fld>
            <a:endParaRPr lang="fa-IR"/>
          </a:p>
        </p:txBody>
      </p:sp>
    </p:spTree>
    <p:extLst>
      <p:ext uri="{BB962C8B-B14F-4D97-AF65-F5344CB8AC3E}">
        <p14:creationId xmlns:p14="http://schemas.microsoft.com/office/powerpoint/2010/main" val="3092953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14</a:t>
            </a:fld>
            <a:endParaRPr lang="fa-IR"/>
          </a:p>
        </p:txBody>
      </p:sp>
    </p:spTree>
    <p:extLst>
      <p:ext uri="{BB962C8B-B14F-4D97-AF65-F5344CB8AC3E}">
        <p14:creationId xmlns:p14="http://schemas.microsoft.com/office/powerpoint/2010/main" val="399311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15</a:t>
            </a:fld>
            <a:endParaRPr lang="fa-IR"/>
          </a:p>
        </p:txBody>
      </p:sp>
    </p:spTree>
    <p:extLst>
      <p:ext uri="{BB962C8B-B14F-4D97-AF65-F5344CB8AC3E}">
        <p14:creationId xmlns:p14="http://schemas.microsoft.com/office/powerpoint/2010/main" val="2749069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16</a:t>
            </a:fld>
            <a:endParaRPr lang="fa-IR"/>
          </a:p>
        </p:txBody>
      </p:sp>
    </p:spTree>
    <p:extLst>
      <p:ext uri="{BB962C8B-B14F-4D97-AF65-F5344CB8AC3E}">
        <p14:creationId xmlns:p14="http://schemas.microsoft.com/office/powerpoint/2010/main" val="1565366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17</a:t>
            </a:fld>
            <a:endParaRPr lang="fa-IR"/>
          </a:p>
        </p:txBody>
      </p:sp>
    </p:spTree>
    <p:extLst>
      <p:ext uri="{BB962C8B-B14F-4D97-AF65-F5344CB8AC3E}">
        <p14:creationId xmlns:p14="http://schemas.microsoft.com/office/powerpoint/2010/main" val="323876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18</a:t>
            </a:fld>
            <a:endParaRPr lang="fa-IR"/>
          </a:p>
        </p:txBody>
      </p:sp>
    </p:spTree>
    <p:extLst>
      <p:ext uri="{BB962C8B-B14F-4D97-AF65-F5344CB8AC3E}">
        <p14:creationId xmlns:p14="http://schemas.microsoft.com/office/powerpoint/2010/main" val="3238766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19</a:t>
            </a:fld>
            <a:endParaRPr lang="fa-IR"/>
          </a:p>
        </p:txBody>
      </p:sp>
    </p:spTree>
    <p:extLst>
      <p:ext uri="{BB962C8B-B14F-4D97-AF65-F5344CB8AC3E}">
        <p14:creationId xmlns:p14="http://schemas.microsoft.com/office/powerpoint/2010/main" val="1069771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20</a:t>
            </a:fld>
            <a:endParaRPr lang="fa-IR"/>
          </a:p>
        </p:txBody>
      </p:sp>
    </p:spTree>
    <p:extLst>
      <p:ext uri="{BB962C8B-B14F-4D97-AF65-F5344CB8AC3E}">
        <p14:creationId xmlns:p14="http://schemas.microsoft.com/office/powerpoint/2010/main" val="242672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3</a:t>
            </a:fld>
            <a:endParaRPr lang="fa-IR"/>
          </a:p>
        </p:txBody>
      </p:sp>
    </p:spTree>
    <p:extLst>
      <p:ext uri="{BB962C8B-B14F-4D97-AF65-F5344CB8AC3E}">
        <p14:creationId xmlns:p14="http://schemas.microsoft.com/office/powerpoint/2010/main" val="3808012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4</a:t>
            </a:fld>
            <a:endParaRPr lang="fa-IR"/>
          </a:p>
        </p:txBody>
      </p:sp>
    </p:spTree>
    <p:extLst>
      <p:ext uri="{BB962C8B-B14F-4D97-AF65-F5344CB8AC3E}">
        <p14:creationId xmlns:p14="http://schemas.microsoft.com/office/powerpoint/2010/main" val="322925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5</a:t>
            </a:fld>
            <a:endParaRPr lang="fa-IR"/>
          </a:p>
        </p:txBody>
      </p:sp>
    </p:spTree>
    <p:extLst>
      <p:ext uri="{BB962C8B-B14F-4D97-AF65-F5344CB8AC3E}">
        <p14:creationId xmlns:p14="http://schemas.microsoft.com/office/powerpoint/2010/main" val="321700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6</a:t>
            </a:fld>
            <a:endParaRPr lang="fa-IR"/>
          </a:p>
        </p:txBody>
      </p:sp>
    </p:spTree>
    <p:extLst>
      <p:ext uri="{BB962C8B-B14F-4D97-AF65-F5344CB8AC3E}">
        <p14:creationId xmlns:p14="http://schemas.microsoft.com/office/powerpoint/2010/main" val="271883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7</a:t>
            </a:fld>
            <a:endParaRPr lang="fa-IR"/>
          </a:p>
        </p:txBody>
      </p:sp>
    </p:spTree>
    <p:extLst>
      <p:ext uri="{BB962C8B-B14F-4D97-AF65-F5344CB8AC3E}">
        <p14:creationId xmlns:p14="http://schemas.microsoft.com/office/powerpoint/2010/main" val="394233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8</a:t>
            </a:fld>
            <a:endParaRPr lang="fa-IR"/>
          </a:p>
        </p:txBody>
      </p:sp>
    </p:spTree>
    <p:extLst>
      <p:ext uri="{BB962C8B-B14F-4D97-AF65-F5344CB8AC3E}">
        <p14:creationId xmlns:p14="http://schemas.microsoft.com/office/powerpoint/2010/main" val="249926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9</a:t>
            </a:fld>
            <a:endParaRPr lang="fa-IR"/>
          </a:p>
        </p:txBody>
      </p:sp>
    </p:spTree>
    <p:extLst>
      <p:ext uri="{BB962C8B-B14F-4D97-AF65-F5344CB8AC3E}">
        <p14:creationId xmlns:p14="http://schemas.microsoft.com/office/powerpoint/2010/main" val="4216212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D3BD0345-5B80-4DE0-AEC2-A4012677FDBB}" type="slidenum">
              <a:rPr lang="fa-IR" smtClean="0"/>
              <a:pPr/>
              <a:t>10</a:t>
            </a:fld>
            <a:endParaRPr lang="fa-IR"/>
          </a:p>
        </p:txBody>
      </p:sp>
    </p:spTree>
    <p:extLst>
      <p:ext uri="{BB962C8B-B14F-4D97-AF65-F5344CB8AC3E}">
        <p14:creationId xmlns:p14="http://schemas.microsoft.com/office/powerpoint/2010/main" val="198417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4" name="Object 17"/>
          <p:cNvGraphicFramePr>
            <a:graphicFrameLocks noChangeAspect="1"/>
          </p:cNvGraphicFramePr>
          <p:nvPr/>
        </p:nvGraphicFramePr>
        <p:xfrm>
          <a:off x="4252547" y="1"/>
          <a:ext cx="4891454" cy="4437063"/>
        </p:xfrm>
        <a:graphic>
          <a:graphicData uri="http://schemas.openxmlformats.org/presentationml/2006/ole">
            <mc:AlternateContent xmlns:mc="http://schemas.openxmlformats.org/markup-compatibility/2006">
              <mc:Choice xmlns:v="urn:schemas-microsoft-com:vml" Requires="v">
                <p:oleObj spid="_x0000_s2053" name="Image" r:id="rId3" imgW="8228571" imgH="8711111" progId="">
                  <p:embed/>
                </p:oleObj>
              </mc:Choice>
              <mc:Fallback>
                <p:oleObj name="Image" r:id="rId3" imgW="8228571" imgH="871111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547" y="1"/>
                        <a:ext cx="4891454" cy="4437063"/>
                      </a:xfrm>
                      <a:prstGeom prst="rect">
                        <a:avLst/>
                      </a:prstGeom>
                      <a:noFill/>
                      <a:ln>
                        <a:noFill/>
                      </a:ln>
                      <a:extLst>
                        <a:ext uri="{909E8E84-426E-40DD-AFC4-6F175D3DCCD1}">
                          <a14:hiddenFill xmlns:a14="http://schemas.microsoft.com/office/drawing/2010/main">
                            <a:gradFill rotWithShape="1">
                              <a:gsLst>
                                <a:gs pos="0">
                                  <a:srgbClr val="7A98CD">
                                    <a:alpha val="39998"/>
                                  </a:srgbClr>
                                </a:gs>
                                <a:gs pos="100000">
                                  <a:schemeClr val="accent1"/>
                                </a:gs>
                              </a:gsLst>
                              <a:lin ang="5400000" scaled="1"/>
                            </a:gradFill>
                          </a14:hiddenFill>
                        </a:ext>
                        <a:ext uri="{91240B29-F687-4F45-9708-019B960494DF}">
                          <a14:hiddenLine xmlns:a14="http://schemas.microsoft.com/office/drawing/2010/main" w="0">
                            <a:solidFill>
                              <a:srgbClr val="000000"/>
                            </a:solidFill>
                            <a:miter lim="800000"/>
                            <a:headEnd/>
                            <a:tailEnd/>
                          </a14:hiddenLine>
                        </a:ext>
                      </a:extLst>
                    </p:spPr>
                  </p:pic>
                </p:oleObj>
              </mc:Fallback>
            </mc:AlternateContent>
          </a:graphicData>
        </a:graphic>
      </p:graphicFrame>
      <p:sp>
        <p:nvSpPr>
          <p:cNvPr id="5" name="Rectangle 18" descr="Light horizontal"/>
          <p:cNvSpPr>
            <a:spLocks noChangeArrowheads="1"/>
          </p:cNvSpPr>
          <p:nvPr/>
        </p:nvSpPr>
        <p:spPr bwMode="gray">
          <a:xfrm>
            <a:off x="0" y="9526"/>
            <a:ext cx="1477108" cy="6848475"/>
          </a:xfrm>
          <a:prstGeom prst="rect">
            <a:avLst/>
          </a:prstGeom>
          <a:pattFill prst="ltHorz">
            <a:fgClr>
              <a:schemeClr val="bg2"/>
            </a:fgClr>
            <a:bgClr>
              <a:srgbClr val="FFFFFF"/>
            </a:bgClr>
          </a:pattFill>
          <a:ln w="0" algn="ctr">
            <a:noFill/>
            <a:miter lim="800000"/>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sp>
        <p:nvSpPr>
          <p:cNvPr id="6" name="Rectangle 19"/>
          <p:cNvSpPr>
            <a:spLocks noChangeArrowheads="1"/>
          </p:cNvSpPr>
          <p:nvPr/>
        </p:nvSpPr>
        <p:spPr bwMode="ltGray">
          <a:xfrm flipV="1">
            <a:off x="0" y="4267200"/>
            <a:ext cx="9144000" cy="1106488"/>
          </a:xfrm>
          <a:prstGeom prst="rect">
            <a:avLst/>
          </a:prstGeom>
          <a:solidFill>
            <a:schemeClr val="accent1"/>
          </a:solidFill>
          <a:ln w="0" algn="ctr">
            <a:noFill/>
            <a:miter lim="800000"/>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sp>
        <p:nvSpPr>
          <p:cNvPr id="7" name="AutoShape 21"/>
          <p:cNvSpPr>
            <a:spLocks noChangeArrowheads="1"/>
          </p:cNvSpPr>
          <p:nvPr/>
        </p:nvSpPr>
        <p:spPr bwMode="ltGray">
          <a:xfrm>
            <a:off x="1474177" y="5156201"/>
            <a:ext cx="7130562" cy="504825"/>
          </a:xfrm>
          <a:prstGeom prst="roundRect">
            <a:avLst>
              <a:gd name="adj" fmla="val 16667"/>
            </a:avLst>
          </a:prstGeom>
          <a:solidFill>
            <a:schemeClr val="tx1"/>
          </a:solidFill>
          <a:ln w="38100" algn="ctr">
            <a:solidFill>
              <a:schemeClr val="bg1"/>
            </a:solidFill>
            <a:round/>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grpSp>
        <p:nvGrpSpPr>
          <p:cNvPr id="8" name="Group 16"/>
          <p:cNvGrpSpPr>
            <a:grpSpLocks/>
          </p:cNvGrpSpPr>
          <p:nvPr/>
        </p:nvGrpSpPr>
        <p:grpSpPr bwMode="auto">
          <a:xfrm>
            <a:off x="4254012" y="6089656"/>
            <a:ext cx="1079988" cy="579438"/>
            <a:chOff x="2680" y="3679"/>
            <a:chExt cx="680" cy="365"/>
          </a:xfrm>
        </p:grpSpPr>
        <p:sp>
          <p:nvSpPr>
            <p:cNvPr id="9" name="Text Box 14"/>
            <p:cNvSpPr txBox="1">
              <a:spLocks noChangeArrowheads="1"/>
            </p:cNvSpPr>
            <p:nvPr/>
          </p:nvSpPr>
          <p:spPr bwMode="gray">
            <a:xfrm>
              <a:off x="2680" y="3789"/>
              <a:ext cx="680" cy="255"/>
            </a:xfrm>
            <a:prstGeom prst="rect">
              <a:avLst/>
            </a:prstGeom>
            <a:noFill/>
            <a:ln w="9525">
              <a:noFill/>
              <a:miter lim="800000"/>
              <a:headEnd/>
              <a:tailEnd/>
            </a:ln>
            <a:effectLst/>
          </p:spPr>
          <p:txBody>
            <a:bodyPr>
              <a:spAutoFit/>
            </a:bodyPr>
            <a:lstStyle/>
            <a:p>
              <a:pPr algn="l" rtl="0" fontAlgn="base">
                <a:spcBef>
                  <a:spcPct val="0"/>
                </a:spcBef>
                <a:spcAft>
                  <a:spcPct val="0"/>
                </a:spcAft>
                <a:defRPr/>
              </a:pPr>
              <a:r>
                <a:rPr lang="en-US" sz="2031" b="1">
                  <a:solidFill>
                    <a:srgbClr val="1A3D97"/>
                  </a:solidFill>
                </a:rPr>
                <a:t>LOGO</a:t>
              </a:r>
            </a:p>
          </p:txBody>
        </p:sp>
        <p:sp>
          <p:nvSpPr>
            <p:cNvPr id="10" name="AutoShape 15"/>
            <p:cNvSpPr>
              <a:spLocks noChangeArrowheads="1"/>
            </p:cNvSpPr>
            <p:nvPr/>
          </p:nvSpPr>
          <p:spPr bwMode="gray">
            <a:xfrm rot="5400000">
              <a:off x="2928" y="3493"/>
              <a:ext cx="172" cy="543"/>
            </a:xfrm>
            <a:prstGeom prst="moon">
              <a:avLst>
                <a:gd name="adj" fmla="val 21208"/>
              </a:avLst>
            </a:prstGeom>
            <a:solidFill>
              <a:schemeClr val="accent2"/>
            </a:solidFill>
            <a:ln w="9525">
              <a:noFill/>
              <a:miter lim="800000"/>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grpSp>
      <p:sp>
        <p:nvSpPr>
          <p:cNvPr id="3074" name="Rectangle 2"/>
          <p:cNvSpPr>
            <a:spLocks noGrp="1" noChangeArrowheads="1"/>
          </p:cNvSpPr>
          <p:nvPr>
            <p:ph type="ctrTitle"/>
          </p:nvPr>
        </p:nvSpPr>
        <p:spPr bwMode="auto">
          <a:xfrm>
            <a:off x="1447800" y="3548063"/>
            <a:ext cx="7239000" cy="1371600"/>
          </a:xfrm>
        </p:spPr>
        <p:txBody>
          <a:bodyPr/>
          <a:lstStyle>
            <a:lvl1pPr algn="l">
              <a:defRPr sz="3692" b="1">
                <a:solidFill>
                  <a:schemeClr val="tx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bwMode="white">
          <a:xfrm>
            <a:off x="1614488" y="5224463"/>
            <a:ext cx="6858000" cy="381000"/>
          </a:xfrm>
        </p:spPr>
        <p:txBody>
          <a:bodyPr/>
          <a:lstStyle>
            <a:lvl1pPr marL="0" indent="0">
              <a:buFont typeface="Wingdings" pitchFamily="2" charset="2"/>
              <a:buNone/>
              <a:defRPr sz="1292" b="1">
                <a:solidFill>
                  <a:schemeClr val="bg1"/>
                </a:solidFill>
              </a:defRPr>
            </a:lvl1pPr>
          </a:lstStyle>
          <a:p>
            <a:r>
              <a:rPr lang="en-US" smtClean="0"/>
              <a:t>Click to edit Master subtitle style</a:t>
            </a:r>
            <a:endParaRPr lang="en-US"/>
          </a:p>
        </p:txBody>
      </p:sp>
    </p:spTree>
    <p:extLst>
      <p:ext uri="{BB962C8B-B14F-4D97-AF65-F5344CB8AC3E}">
        <p14:creationId xmlns:p14="http://schemas.microsoft.com/office/powerpoint/2010/main" val="106339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A6E10EC8-5CC6-43CC-9779-1EA34BDC1698}"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149770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3692"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210AB867-2C6B-423A-B486-3048791C2646}"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3312507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76325"/>
            <a:ext cx="4038600" cy="524827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76325"/>
            <a:ext cx="4038600" cy="5248275"/>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7" name="Rectangle 6"/>
          <p:cNvSpPr>
            <a:spLocks noGrp="1" noChangeArrowheads="1"/>
          </p:cNvSpPr>
          <p:nvPr>
            <p:ph type="sldNum" sz="quarter" idx="12"/>
          </p:nvPr>
        </p:nvSpPr>
        <p:spPr>
          <a:ln/>
        </p:spPr>
        <p:txBody>
          <a:bodyPr/>
          <a:lstStyle>
            <a:lvl1pPr>
              <a:defRPr/>
            </a:lvl1pPr>
          </a:lstStyle>
          <a:p>
            <a:fld id="{A07668EF-C802-4004-997F-D3408553D77B}"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3632772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7"/>
            <a:ext cx="4041775" cy="639763"/>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9" name="Rectangle 6"/>
          <p:cNvSpPr>
            <a:spLocks noGrp="1" noChangeArrowheads="1"/>
          </p:cNvSpPr>
          <p:nvPr>
            <p:ph type="sldNum" sz="quarter" idx="12"/>
          </p:nvPr>
        </p:nvSpPr>
        <p:spPr>
          <a:ln/>
        </p:spPr>
        <p:txBody>
          <a:bodyPr/>
          <a:lstStyle>
            <a:lvl1pPr>
              <a:defRPr/>
            </a:lvl1pPr>
          </a:lstStyle>
          <a:p>
            <a:fld id="{6B91402F-4085-4A60-94F9-59CFA8994A37}"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677141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5" name="Rectangle 6"/>
          <p:cNvSpPr>
            <a:spLocks noGrp="1" noChangeArrowheads="1"/>
          </p:cNvSpPr>
          <p:nvPr>
            <p:ph type="sldNum" sz="quarter" idx="12"/>
          </p:nvPr>
        </p:nvSpPr>
        <p:spPr>
          <a:ln/>
        </p:spPr>
        <p:txBody>
          <a:bodyPr/>
          <a:lstStyle>
            <a:lvl1pPr>
              <a:defRPr/>
            </a:lvl1pPr>
          </a:lstStyle>
          <a:p>
            <a:fld id="{B2BABC23-1F30-4761-B796-1BE0FCCBCA6F}"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1961280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4" name="Rectangle 6"/>
          <p:cNvSpPr>
            <a:spLocks noGrp="1" noChangeArrowheads="1"/>
          </p:cNvSpPr>
          <p:nvPr>
            <p:ph type="sldNum" sz="quarter" idx="12"/>
          </p:nvPr>
        </p:nvSpPr>
        <p:spPr>
          <a:ln/>
        </p:spPr>
        <p:txBody>
          <a:bodyPr/>
          <a:lstStyle>
            <a:lvl1pPr>
              <a:defRPr/>
            </a:lvl1pPr>
          </a:lstStyle>
          <a:p>
            <a:fld id="{7D314033-67EE-4BCC-9FAA-7BAB90DFC303}"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1226074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1"/>
          </a:xfrm>
        </p:spPr>
        <p:txBody>
          <a:bodyPr anchor="b"/>
          <a:lstStyle>
            <a:lvl1pPr algn="l">
              <a:defRPr sz="1846"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7" name="Rectangle 6"/>
          <p:cNvSpPr>
            <a:spLocks noGrp="1" noChangeArrowheads="1"/>
          </p:cNvSpPr>
          <p:nvPr>
            <p:ph type="sldNum" sz="quarter" idx="12"/>
          </p:nvPr>
        </p:nvSpPr>
        <p:spPr>
          <a:ln/>
        </p:spPr>
        <p:txBody>
          <a:bodyPr/>
          <a:lstStyle>
            <a:lvl1pPr>
              <a:defRPr/>
            </a:lvl1pPr>
          </a:lstStyle>
          <a:p>
            <a:fld id="{B780CC64-7D76-4A8E-8375-4FFDC41B8C37}"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1291639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9"/>
          </a:xfrm>
        </p:spPr>
        <p:txBody>
          <a:bodyPr anchor="b"/>
          <a:lstStyle>
            <a:lvl1pPr algn="l">
              <a:defRPr sz="1846"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7" name="Rectangle 6"/>
          <p:cNvSpPr>
            <a:spLocks noGrp="1" noChangeArrowheads="1"/>
          </p:cNvSpPr>
          <p:nvPr>
            <p:ph type="sldNum" sz="quarter" idx="12"/>
          </p:nvPr>
        </p:nvSpPr>
        <p:spPr>
          <a:ln/>
        </p:spPr>
        <p:txBody>
          <a:bodyPr/>
          <a:lstStyle>
            <a:lvl1pPr>
              <a:defRPr/>
            </a:lvl1pPr>
          </a:lstStyle>
          <a:p>
            <a:fld id="{0ED1D90D-93E2-4650-94F3-964913310E5D}"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1091329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3DFC2AAD-E977-4DE5-8FC6-3D6C5C7AECF0}"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1308833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6005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6005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A1EF796A-BC3C-45CE-8E73-92A10241873E}"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3146912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7688" y="319092"/>
            <a:ext cx="71628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76325"/>
            <a:ext cx="8229600" cy="5248275"/>
          </a:xfrm>
        </p:spPr>
        <p:txBody>
          <a:bodyPr/>
          <a:lstStyle/>
          <a:p>
            <a:pPr lvl="0"/>
            <a:r>
              <a:rPr lang="en-US" noProof="0" smtClean="0"/>
              <a:t>Click icon to add table</a:t>
            </a:r>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23387D"/>
                </a:solidFill>
              </a:rPr>
              <a:t>www.Win2Farsi.com   </a:t>
            </a: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23387D"/>
                </a:solidFill>
              </a:rPr>
              <a:t>Company Name</a:t>
            </a:r>
          </a:p>
        </p:txBody>
      </p:sp>
      <p:sp>
        <p:nvSpPr>
          <p:cNvPr id="6" name="Rectangle 6"/>
          <p:cNvSpPr>
            <a:spLocks noGrp="1" noChangeArrowheads="1"/>
          </p:cNvSpPr>
          <p:nvPr>
            <p:ph type="sldNum" sz="quarter" idx="12"/>
          </p:nvPr>
        </p:nvSpPr>
        <p:spPr>
          <a:ln/>
        </p:spPr>
        <p:txBody>
          <a:bodyPr/>
          <a:lstStyle>
            <a:lvl1pPr>
              <a:defRPr/>
            </a:lvl1pPr>
          </a:lstStyle>
          <a:p>
            <a:fld id="{331A1A66-EDE3-4DD3-87C5-F4F014DB527B}" type="slidenum">
              <a:rPr lang="en-US">
                <a:solidFill>
                  <a:srgbClr val="23387D"/>
                </a:solidFill>
              </a:rPr>
              <a:pPr/>
              <a:t>‹#›</a:t>
            </a:fld>
            <a:endParaRPr lang="en-US">
              <a:solidFill>
                <a:srgbClr val="23387D"/>
              </a:solidFill>
            </a:endParaRPr>
          </a:p>
        </p:txBody>
      </p:sp>
    </p:spTree>
    <p:extLst>
      <p:ext uri="{BB962C8B-B14F-4D97-AF65-F5344CB8AC3E}">
        <p14:creationId xmlns:p14="http://schemas.microsoft.com/office/powerpoint/2010/main" val="1665986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A72D3-CABE-4516-A4B7-4512B7F9E3DD}" type="datetimeFigureOut">
              <a:rPr lang="fa-IR" smtClean="0"/>
              <a:pPr/>
              <a:t>12/18/1436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642E82D-9868-4ED9-9B5A-01222B903744}"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4CA72D3-CABE-4516-A4B7-4512B7F9E3DD}" type="datetimeFigureOut">
              <a:rPr lang="fa-IR" smtClean="0"/>
              <a:pPr/>
              <a:t>12/18/1436</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642E82D-9868-4ED9-9B5A-01222B903744}"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9" name="Rectangle 15" descr="Light horizontal"/>
          <p:cNvSpPr>
            <a:spLocks noChangeArrowheads="1"/>
          </p:cNvSpPr>
          <p:nvPr/>
        </p:nvSpPr>
        <p:spPr bwMode="gray">
          <a:xfrm>
            <a:off x="0" y="0"/>
            <a:ext cx="468923" cy="6858000"/>
          </a:xfrm>
          <a:prstGeom prst="rect">
            <a:avLst/>
          </a:prstGeom>
          <a:pattFill prst="ltHorz">
            <a:fgClr>
              <a:schemeClr val="bg2"/>
            </a:fgClr>
            <a:bgClr>
              <a:srgbClr val="FFFFFF"/>
            </a:bgClr>
          </a:pattFill>
          <a:ln w="0" algn="ctr">
            <a:noFill/>
            <a:miter lim="800000"/>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sp>
        <p:nvSpPr>
          <p:cNvPr id="1040" name="Rectangle 16"/>
          <p:cNvSpPr>
            <a:spLocks noChangeArrowheads="1"/>
          </p:cNvSpPr>
          <p:nvPr/>
        </p:nvSpPr>
        <p:spPr bwMode="invGray">
          <a:xfrm>
            <a:off x="0" y="-26988"/>
            <a:ext cx="9144000" cy="692151"/>
          </a:xfrm>
          <a:prstGeom prst="rect">
            <a:avLst/>
          </a:prstGeom>
          <a:solidFill>
            <a:schemeClr val="accent1"/>
          </a:solidFill>
          <a:ln w="0" algn="ctr">
            <a:noFill/>
            <a:miter lim="800000"/>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sp>
        <p:nvSpPr>
          <p:cNvPr id="1041" name="Line 17"/>
          <p:cNvSpPr>
            <a:spLocks noChangeShapeType="1"/>
          </p:cNvSpPr>
          <p:nvPr/>
        </p:nvSpPr>
        <p:spPr bwMode="gray">
          <a:xfrm>
            <a:off x="468923" y="6410325"/>
            <a:ext cx="8424497" cy="0"/>
          </a:xfrm>
          <a:prstGeom prst="line">
            <a:avLst/>
          </a:prstGeom>
          <a:noFill/>
          <a:ln w="0">
            <a:solidFill>
              <a:schemeClr val="tx2"/>
            </a:solidFill>
            <a:round/>
            <a:headEnd/>
            <a:tailEnd/>
          </a:ln>
          <a:effectLst/>
        </p:spPr>
        <p:txBody>
          <a:bodyPr/>
          <a:lstStyle/>
          <a:p>
            <a:pPr algn="l" rtl="0" fontAlgn="base">
              <a:spcBef>
                <a:spcPct val="0"/>
              </a:spcBef>
              <a:spcAft>
                <a:spcPct val="0"/>
              </a:spcAft>
              <a:defRPr/>
            </a:pPr>
            <a:endParaRPr lang="en-US" sz="1662">
              <a:solidFill>
                <a:srgbClr val="23387D"/>
              </a:solidFill>
              <a:latin typeface="Arial" charset="0"/>
            </a:endParaRPr>
          </a:p>
        </p:txBody>
      </p:sp>
      <p:sp>
        <p:nvSpPr>
          <p:cNvPr id="1042" name="AutoShape 18"/>
          <p:cNvSpPr>
            <a:spLocks noChangeArrowheads="1"/>
          </p:cNvSpPr>
          <p:nvPr/>
        </p:nvSpPr>
        <p:spPr bwMode="blackWhite">
          <a:xfrm>
            <a:off x="468924" y="233364"/>
            <a:ext cx="7488115" cy="720725"/>
          </a:xfrm>
          <a:prstGeom prst="roundRect">
            <a:avLst>
              <a:gd name="adj" fmla="val 16667"/>
            </a:avLst>
          </a:prstGeom>
          <a:solidFill>
            <a:schemeClr val="tx1"/>
          </a:solidFill>
          <a:ln w="38100" algn="ctr">
            <a:solidFill>
              <a:schemeClr val="bg1"/>
            </a:solidFill>
            <a:round/>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sp>
        <p:nvSpPr>
          <p:cNvPr id="3078" name="Rectangle 3"/>
          <p:cNvSpPr>
            <a:spLocks noGrp="1" noChangeArrowheads="1"/>
          </p:cNvSpPr>
          <p:nvPr>
            <p:ph type="body" idx="1"/>
          </p:nvPr>
        </p:nvSpPr>
        <p:spPr bwMode="auto">
          <a:xfrm>
            <a:off x="457200" y="1076325"/>
            <a:ext cx="82296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00800"/>
            <a:ext cx="2667000" cy="255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923" b="1">
                <a:latin typeface="+mn-lt"/>
                <a:cs typeface="+mn-cs"/>
              </a:defRPr>
            </a:lvl1pPr>
          </a:lstStyle>
          <a:p>
            <a:pPr fontAlgn="base">
              <a:spcBef>
                <a:spcPct val="0"/>
              </a:spcBef>
              <a:spcAft>
                <a:spcPct val="0"/>
              </a:spcAft>
              <a:defRPr/>
            </a:pPr>
            <a:r>
              <a:rPr lang="en-US">
                <a:solidFill>
                  <a:srgbClr val="23387D"/>
                </a:solidFill>
              </a:rPr>
              <a:t>www.Win2Farsi.com   </a:t>
            </a:r>
          </a:p>
        </p:txBody>
      </p:sp>
      <p:sp>
        <p:nvSpPr>
          <p:cNvPr id="1029" name="Rectangle 5"/>
          <p:cNvSpPr>
            <a:spLocks noGrp="1" noChangeArrowheads="1"/>
          </p:cNvSpPr>
          <p:nvPr>
            <p:ph type="ftr" sz="quarter" idx="3"/>
          </p:nvPr>
        </p:nvSpPr>
        <p:spPr bwMode="auto">
          <a:xfrm>
            <a:off x="5943600" y="64008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923" b="1">
                <a:latin typeface="+mn-lt"/>
                <a:cs typeface="+mn-cs"/>
              </a:defRPr>
            </a:lvl1pPr>
          </a:lstStyle>
          <a:p>
            <a:pPr fontAlgn="base">
              <a:spcBef>
                <a:spcPct val="0"/>
              </a:spcBef>
              <a:spcAft>
                <a:spcPct val="0"/>
              </a:spcAft>
              <a:defRPr/>
            </a:pPr>
            <a:r>
              <a:rPr lang="en-US">
                <a:solidFill>
                  <a:srgbClr val="23387D"/>
                </a:solidFill>
              </a:rPr>
              <a:t>Company Name</a:t>
            </a:r>
          </a:p>
        </p:txBody>
      </p:sp>
      <p:sp>
        <p:nvSpPr>
          <p:cNvPr id="1030" name="Rectangle 6"/>
          <p:cNvSpPr>
            <a:spLocks noGrp="1" noChangeArrowheads="1"/>
          </p:cNvSpPr>
          <p:nvPr>
            <p:ph type="sldNum" sz="quarter" idx="4"/>
          </p:nvPr>
        </p:nvSpPr>
        <p:spPr bwMode="auto">
          <a:xfrm>
            <a:off x="3657600" y="6386514"/>
            <a:ext cx="2133600" cy="211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923" b="1">
                <a:latin typeface="Verdana" panose="020B0604030504040204" pitchFamily="34" charset="0"/>
              </a:defRPr>
            </a:lvl1pPr>
          </a:lstStyle>
          <a:p>
            <a:pPr fontAlgn="base">
              <a:spcBef>
                <a:spcPct val="0"/>
              </a:spcBef>
              <a:spcAft>
                <a:spcPct val="0"/>
              </a:spcAft>
            </a:pPr>
            <a:fld id="{87553731-B159-418B-8234-63B128AA0889}" type="slidenum">
              <a:rPr lang="en-US" smtClean="0">
                <a:solidFill>
                  <a:srgbClr val="23387D"/>
                </a:solidFill>
                <a:cs typeface="Arial" panose="020B0604020202020204" pitchFamily="34" charset="0"/>
              </a:rPr>
              <a:pPr fontAlgn="base">
                <a:spcBef>
                  <a:spcPct val="0"/>
                </a:spcBef>
                <a:spcAft>
                  <a:spcPct val="0"/>
                </a:spcAft>
              </a:pPr>
              <a:t>‹#›</a:t>
            </a:fld>
            <a:endParaRPr lang="en-US" smtClean="0">
              <a:solidFill>
                <a:srgbClr val="23387D"/>
              </a:solidFill>
              <a:cs typeface="Arial" panose="020B0604020202020204" pitchFamily="34" charset="0"/>
            </a:endParaRPr>
          </a:p>
        </p:txBody>
      </p:sp>
      <p:sp>
        <p:nvSpPr>
          <p:cNvPr id="3082" name="Rectangle 2"/>
          <p:cNvSpPr>
            <a:spLocks noGrp="1" noChangeArrowheads="1"/>
          </p:cNvSpPr>
          <p:nvPr>
            <p:ph type="title"/>
          </p:nvPr>
        </p:nvSpPr>
        <p:spPr bwMode="black">
          <a:xfrm>
            <a:off x="548054" y="319088"/>
            <a:ext cx="71628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7" name="Text Box 13"/>
          <p:cNvSpPr txBox="1">
            <a:spLocks noChangeArrowheads="1"/>
          </p:cNvSpPr>
          <p:nvPr/>
        </p:nvSpPr>
        <p:spPr bwMode="white">
          <a:xfrm>
            <a:off x="8153400" y="261939"/>
            <a:ext cx="990600" cy="319639"/>
          </a:xfrm>
          <a:prstGeom prst="rect">
            <a:avLst/>
          </a:prstGeom>
          <a:noFill/>
          <a:ln w="9525">
            <a:noFill/>
            <a:miter lim="800000"/>
            <a:headEnd/>
            <a:tailEnd/>
          </a:ln>
          <a:effectLst/>
        </p:spPr>
        <p:txBody>
          <a:bodyPr>
            <a:spAutoFit/>
          </a:bodyPr>
          <a:lstStyle/>
          <a:p>
            <a:pPr algn="l" rtl="0" fontAlgn="base">
              <a:spcBef>
                <a:spcPct val="0"/>
              </a:spcBef>
              <a:spcAft>
                <a:spcPct val="0"/>
              </a:spcAft>
              <a:defRPr/>
            </a:pPr>
            <a:r>
              <a:rPr lang="en-US" sz="1477" b="1">
                <a:solidFill>
                  <a:srgbClr val="FFFFFF"/>
                </a:solidFill>
              </a:rPr>
              <a:t>LOGO</a:t>
            </a:r>
          </a:p>
        </p:txBody>
      </p:sp>
      <p:sp>
        <p:nvSpPr>
          <p:cNvPr id="1038" name="AutoShape 14"/>
          <p:cNvSpPr>
            <a:spLocks noChangeArrowheads="1"/>
          </p:cNvSpPr>
          <p:nvPr/>
        </p:nvSpPr>
        <p:spPr bwMode="ltGray">
          <a:xfrm rot="5400000">
            <a:off x="8398181" y="-136220"/>
            <a:ext cx="284162" cy="750277"/>
          </a:xfrm>
          <a:prstGeom prst="moon">
            <a:avLst>
              <a:gd name="adj" fmla="val 21208"/>
            </a:avLst>
          </a:prstGeom>
          <a:solidFill>
            <a:schemeClr val="accent2"/>
          </a:solidFill>
          <a:ln w="9525">
            <a:noFill/>
            <a:miter lim="800000"/>
            <a:headEnd/>
            <a:tailEnd/>
          </a:ln>
          <a:effectLst/>
        </p:spPr>
        <p:txBody>
          <a:bodyPr wrap="none" anchor="ctr"/>
          <a:lstStyle/>
          <a:p>
            <a:pPr algn="l" rtl="0" fontAlgn="base">
              <a:spcBef>
                <a:spcPct val="0"/>
              </a:spcBef>
              <a:spcAft>
                <a:spcPct val="0"/>
              </a:spcAft>
              <a:defRPr/>
            </a:pPr>
            <a:endParaRPr lang="en-US" sz="1662">
              <a:solidFill>
                <a:srgbClr val="23387D"/>
              </a:solidFill>
              <a:latin typeface="Arial" charset="0"/>
            </a:endParaRPr>
          </a:p>
        </p:txBody>
      </p:sp>
    </p:spTree>
    <p:extLst>
      <p:ext uri="{BB962C8B-B14F-4D97-AF65-F5344CB8AC3E}">
        <p14:creationId xmlns:p14="http://schemas.microsoft.com/office/powerpoint/2010/main" val="12637489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p:txStyles>
    <p:titleStyle>
      <a:lvl1pPr algn="ctr" rtl="0" eaLnBrk="0" fontAlgn="base" hangingPunct="0">
        <a:spcBef>
          <a:spcPct val="0"/>
        </a:spcBef>
        <a:spcAft>
          <a:spcPct val="0"/>
        </a:spcAft>
        <a:defRPr sz="2954">
          <a:solidFill>
            <a:schemeClr val="bg1"/>
          </a:solidFill>
          <a:latin typeface="+mj-lt"/>
          <a:ea typeface="+mj-ea"/>
          <a:cs typeface="+mj-cs"/>
        </a:defRPr>
      </a:lvl1pPr>
      <a:lvl2pPr algn="ctr" rtl="0" eaLnBrk="0" fontAlgn="base" hangingPunct="0">
        <a:spcBef>
          <a:spcPct val="0"/>
        </a:spcBef>
        <a:spcAft>
          <a:spcPct val="0"/>
        </a:spcAft>
        <a:defRPr sz="2954">
          <a:solidFill>
            <a:schemeClr val="bg1"/>
          </a:solidFill>
          <a:latin typeface="Verdana" pitchFamily="34" charset="0"/>
        </a:defRPr>
      </a:lvl2pPr>
      <a:lvl3pPr algn="ctr" rtl="0" eaLnBrk="0" fontAlgn="base" hangingPunct="0">
        <a:spcBef>
          <a:spcPct val="0"/>
        </a:spcBef>
        <a:spcAft>
          <a:spcPct val="0"/>
        </a:spcAft>
        <a:defRPr sz="2954">
          <a:solidFill>
            <a:schemeClr val="bg1"/>
          </a:solidFill>
          <a:latin typeface="Verdana" pitchFamily="34" charset="0"/>
        </a:defRPr>
      </a:lvl3pPr>
      <a:lvl4pPr algn="ctr" rtl="0" eaLnBrk="0" fontAlgn="base" hangingPunct="0">
        <a:spcBef>
          <a:spcPct val="0"/>
        </a:spcBef>
        <a:spcAft>
          <a:spcPct val="0"/>
        </a:spcAft>
        <a:defRPr sz="2954">
          <a:solidFill>
            <a:schemeClr val="bg1"/>
          </a:solidFill>
          <a:latin typeface="Verdana" pitchFamily="34" charset="0"/>
        </a:defRPr>
      </a:lvl4pPr>
      <a:lvl5pPr algn="ctr" rtl="0" eaLnBrk="0" fontAlgn="base" hangingPunct="0">
        <a:spcBef>
          <a:spcPct val="0"/>
        </a:spcBef>
        <a:spcAft>
          <a:spcPct val="0"/>
        </a:spcAft>
        <a:defRPr sz="2954">
          <a:solidFill>
            <a:schemeClr val="bg1"/>
          </a:solidFill>
          <a:latin typeface="Verdana" pitchFamily="34" charset="0"/>
        </a:defRPr>
      </a:lvl5pPr>
      <a:lvl6pPr marL="422041" algn="ctr" rtl="0" eaLnBrk="1" fontAlgn="base" hangingPunct="1">
        <a:spcBef>
          <a:spcPct val="0"/>
        </a:spcBef>
        <a:spcAft>
          <a:spcPct val="0"/>
        </a:spcAft>
        <a:defRPr sz="2954">
          <a:solidFill>
            <a:schemeClr val="bg1"/>
          </a:solidFill>
          <a:latin typeface="Verdana" pitchFamily="34" charset="0"/>
        </a:defRPr>
      </a:lvl6pPr>
      <a:lvl7pPr marL="844083" algn="ctr" rtl="0" eaLnBrk="1" fontAlgn="base" hangingPunct="1">
        <a:spcBef>
          <a:spcPct val="0"/>
        </a:spcBef>
        <a:spcAft>
          <a:spcPct val="0"/>
        </a:spcAft>
        <a:defRPr sz="2954">
          <a:solidFill>
            <a:schemeClr val="bg1"/>
          </a:solidFill>
          <a:latin typeface="Verdana" pitchFamily="34" charset="0"/>
        </a:defRPr>
      </a:lvl7pPr>
      <a:lvl8pPr marL="1266124" algn="ctr" rtl="0" eaLnBrk="1" fontAlgn="base" hangingPunct="1">
        <a:spcBef>
          <a:spcPct val="0"/>
        </a:spcBef>
        <a:spcAft>
          <a:spcPct val="0"/>
        </a:spcAft>
        <a:defRPr sz="2954">
          <a:solidFill>
            <a:schemeClr val="bg1"/>
          </a:solidFill>
          <a:latin typeface="Verdana" pitchFamily="34" charset="0"/>
        </a:defRPr>
      </a:lvl8pPr>
      <a:lvl9pPr marL="1688165" algn="ctr" rtl="0" eaLnBrk="1" fontAlgn="base" hangingPunct="1">
        <a:spcBef>
          <a:spcPct val="0"/>
        </a:spcBef>
        <a:spcAft>
          <a:spcPct val="0"/>
        </a:spcAft>
        <a:defRPr sz="2954">
          <a:solidFill>
            <a:schemeClr val="bg1"/>
          </a:solidFill>
          <a:latin typeface="Verdana" pitchFamily="34" charset="0"/>
        </a:defRPr>
      </a:lvl9pPr>
    </p:titleStyle>
    <p:bodyStyle>
      <a:lvl1pPr marL="316531" indent="-316531" algn="l" rtl="0" eaLnBrk="0" fontAlgn="base" hangingPunct="0">
        <a:spcBef>
          <a:spcPct val="20000"/>
        </a:spcBef>
        <a:spcAft>
          <a:spcPct val="0"/>
        </a:spcAft>
        <a:buClr>
          <a:schemeClr val="hlink"/>
        </a:buClr>
        <a:buFont typeface="Wingdings" panose="05000000000000000000" pitchFamily="2" charset="2"/>
        <a:buChar char="v"/>
        <a:defRPr sz="2585">
          <a:solidFill>
            <a:schemeClr val="tx1"/>
          </a:solidFill>
          <a:latin typeface="+mn-lt"/>
          <a:ea typeface="+mn-ea"/>
          <a:cs typeface="+mn-cs"/>
        </a:defRPr>
      </a:lvl1pPr>
      <a:lvl2pPr marL="685817" indent="-263776" algn="l" rtl="0" eaLnBrk="0" fontAlgn="base" hangingPunct="0">
        <a:spcBef>
          <a:spcPct val="20000"/>
        </a:spcBef>
        <a:spcAft>
          <a:spcPct val="0"/>
        </a:spcAft>
        <a:buClr>
          <a:schemeClr val="accent1"/>
        </a:buClr>
        <a:buFont typeface="Wingdings" panose="05000000000000000000" pitchFamily="2" charset="2"/>
        <a:buChar char="§"/>
        <a:defRPr sz="2585">
          <a:solidFill>
            <a:schemeClr val="tx1"/>
          </a:solidFill>
          <a:latin typeface="Arial" charset="0"/>
        </a:defRPr>
      </a:lvl2pPr>
      <a:lvl3pPr marL="1055103" indent="-211021" algn="l" rtl="0" eaLnBrk="0" fontAlgn="base" hangingPunct="0">
        <a:spcBef>
          <a:spcPct val="20000"/>
        </a:spcBef>
        <a:spcAft>
          <a:spcPct val="0"/>
        </a:spcAft>
        <a:buClr>
          <a:schemeClr val="tx1"/>
        </a:buClr>
        <a:buChar char="•"/>
        <a:defRPr sz="2215">
          <a:solidFill>
            <a:schemeClr val="tx1"/>
          </a:solidFill>
          <a:latin typeface="Arial" charset="0"/>
        </a:defRPr>
      </a:lvl3pPr>
      <a:lvl4pPr marL="1477145" indent="-211021" algn="l" rtl="0" eaLnBrk="0" fontAlgn="base" hangingPunct="0">
        <a:spcBef>
          <a:spcPct val="20000"/>
        </a:spcBef>
        <a:spcAft>
          <a:spcPct val="0"/>
        </a:spcAft>
        <a:buChar char="–"/>
        <a:defRPr sz="1846">
          <a:solidFill>
            <a:schemeClr val="tx1"/>
          </a:solidFill>
          <a:latin typeface="Arial" charset="0"/>
        </a:defRPr>
      </a:lvl4pPr>
      <a:lvl5pPr marL="1899186" indent="-211021" algn="l" rtl="0" eaLnBrk="0" fontAlgn="base" hangingPunct="0">
        <a:spcBef>
          <a:spcPct val="20000"/>
        </a:spcBef>
        <a:spcAft>
          <a:spcPct val="0"/>
        </a:spcAft>
        <a:buChar char="»"/>
        <a:defRPr sz="1846">
          <a:solidFill>
            <a:schemeClr val="tx1"/>
          </a:solidFill>
          <a:latin typeface="Arial" charset="0"/>
        </a:defRPr>
      </a:lvl5pPr>
      <a:lvl6pPr marL="2321227" indent="-211021" algn="l" rtl="0" eaLnBrk="1" fontAlgn="base" hangingPunct="1">
        <a:spcBef>
          <a:spcPct val="20000"/>
        </a:spcBef>
        <a:spcAft>
          <a:spcPct val="0"/>
        </a:spcAft>
        <a:buChar char="»"/>
        <a:defRPr sz="1846">
          <a:solidFill>
            <a:schemeClr val="tx1"/>
          </a:solidFill>
          <a:latin typeface="Arial" charset="0"/>
        </a:defRPr>
      </a:lvl6pPr>
      <a:lvl7pPr marL="2743269" indent="-211021" algn="l" rtl="0" eaLnBrk="1" fontAlgn="base" hangingPunct="1">
        <a:spcBef>
          <a:spcPct val="20000"/>
        </a:spcBef>
        <a:spcAft>
          <a:spcPct val="0"/>
        </a:spcAft>
        <a:buChar char="»"/>
        <a:defRPr sz="1846">
          <a:solidFill>
            <a:schemeClr val="tx1"/>
          </a:solidFill>
          <a:latin typeface="Arial" charset="0"/>
        </a:defRPr>
      </a:lvl7pPr>
      <a:lvl8pPr marL="3165310" indent="-211021" algn="l" rtl="0" eaLnBrk="1" fontAlgn="base" hangingPunct="1">
        <a:spcBef>
          <a:spcPct val="20000"/>
        </a:spcBef>
        <a:spcAft>
          <a:spcPct val="0"/>
        </a:spcAft>
        <a:buChar char="»"/>
        <a:defRPr sz="1846">
          <a:solidFill>
            <a:schemeClr val="tx1"/>
          </a:solidFill>
          <a:latin typeface="Arial" charset="0"/>
        </a:defRPr>
      </a:lvl8pPr>
      <a:lvl9pPr marL="3587351" indent="-211021" algn="l" rtl="0" eaLnBrk="1" fontAlgn="base" hangingPunct="1">
        <a:spcBef>
          <a:spcPct val="20000"/>
        </a:spcBef>
        <a:spcAft>
          <a:spcPct val="0"/>
        </a:spcAft>
        <a:buChar char="»"/>
        <a:defRPr sz="1846">
          <a:solidFill>
            <a:schemeClr val="tx1"/>
          </a:solidFill>
          <a:latin typeface="Arial" charset="0"/>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jpeg"/><Relationship Id="rId7"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jpeg"/><Relationship Id="rId7"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1.png"/><Relationship Id="rId4" Type="http://schemas.openxmlformats.org/officeDocument/2006/relationships/image" Target="../media/image2.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7.jpe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4293096"/>
            <a:ext cx="9144000" cy="544893"/>
          </a:xfrm>
          <a:prstGeom prst="rect">
            <a:avLst/>
          </a:prstGeom>
          <a:solidFill>
            <a:schemeClr val="bg1"/>
          </a:solidFill>
          <a:ln w="9525">
            <a:noFill/>
            <a:miter lim="800000"/>
            <a:headEnd/>
            <a:tailEnd/>
          </a:ln>
          <a:effectLst/>
        </p:spPr>
        <p:txBody>
          <a:bodyPr wrap="square">
            <a:spAutoFit/>
          </a:bodyPr>
          <a:lstStyle/>
          <a:p>
            <a:pPr algn="ctr" rtl="0" fontAlgn="base">
              <a:lnSpc>
                <a:spcPct val="114000"/>
              </a:lnSpc>
              <a:spcBef>
                <a:spcPct val="0"/>
              </a:spcBef>
              <a:spcAft>
                <a:spcPct val="0"/>
              </a:spcAft>
              <a:defRPr/>
            </a:pPr>
            <a:r>
              <a:rPr lang="en-US" sz="2800" b="1" dirty="0">
                <a:solidFill>
                  <a:srgbClr val="1C2E6A">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Urban Development and Revitalization </a:t>
            </a:r>
            <a:r>
              <a:rPr lang="en-US" sz="2800" b="1" dirty="0" smtClean="0">
                <a:solidFill>
                  <a:srgbClr val="1C2E6A">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Corporation</a:t>
            </a:r>
            <a:endParaRPr lang="fa-IR" sz="2800" dirty="0">
              <a:solidFill>
                <a:srgbClr val="1C2E6A">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1475656" y="2044659"/>
            <a:ext cx="3096344" cy="1508105"/>
          </a:xfrm>
          <a:prstGeom prst="rect">
            <a:avLst/>
          </a:prstGeom>
        </p:spPr>
        <p:txBody>
          <a:bodyPr wrap="square">
            <a:spAutoFit/>
          </a:bodyPr>
          <a:lstStyle/>
          <a:p>
            <a:pPr algn="ctr" fontAlgn="base">
              <a:lnSpc>
                <a:spcPct val="150000"/>
              </a:lnSpc>
              <a:spcBef>
                <a:spcPct val="0"/>
              </a:spcBef>
              <a:spcAft>
                <a:spcPct val="0"/>
              </a:spcAft>
              <a:defRPr/>
            </a:pPr>
            <a:r>
              <a:rPr lang="fa-IR" sz="3200" b="1" dirty="0">
                <a:solidFill>
                  <a:schemeClr val="tx2">
                    <a:lumMod val="50000"/>
                  </a:schemeClr>
                </a:solidFill>
                <a:effectLst>
                  <a:outerShdw blurRad="38100" dist="38100" dir="2700000" algn="tl">
                    <a:srgbClr val="C0C0C0"/>
                  </a:outerShdw>
                </a:effectLst>
                <a:latin typeface="Arial" charset="0"/>
                <a:cs typeface="B Titr" pitchFamily="2" charset="-78"/>
              </a:rPr>
              <a:t> </a:t>
            </a:r>
            <a:r>
              <a:rPr lang="en-US" sz="3200" b="1" dirty="0" smtClean="0">
                <a:solidFill>
                  <a:schemeClr val="tx2">
                    <a:lumMod val="50000"/>
                  </a:schemeClr>
                </a:solidFill>
                <a:effectLst>
                  <a:outerShdw blurRad="38100" dist="38100" dir="2700000" algn="tl">
                    <a:srgbClr val="C0C0C0"/>
                  </a:outerShdw>
                </a:effectLst>
                <a:latin typeface="Arial" charset="0"/>
                <a:cs typeface="B Titr" pitchFamily="2" charset="-78"/>
              </a:rPr>
              <a:t>Investment </a:t>
            </a:r>
            <a:endParaRPr lang="en-US" sz="3200" b="1" dirty="0" smtClean="0">
              <a:solidFill>
                <a:schemeClr val="tx2">
                  <a:lumMod val="50000"/>
                </a:schemeClr>
              </a:solidFill>
              <a:effectLst>
                <a:outerShdw blurRad="38100" dist="38100" dir="2700000" algn="tl">
                  <a:srgbClr val="C0C0C0"/>
                </a:outerShdw>
              </a:effectLst>
              <a:latin typeface="Arial" charset="0"/>
              <a:cs typeface="B Titr" pitchFamily="2" charset="-78"/>
            </a:endParaRPr>
          </a:p>
          <a:p>
            <a:pPr algn="ctr" fontAlgn="base">
              <a:lnSpc>
                <a:spcPct val="150000"/>
              </a:lnSpc>
              <a:spcBef>
                <a:spcPct val="0"/>
              </a:spcBef>
              <a:spcAft>
                <a:spcPct val="0"/>
              </a:spcAft>
              <a:defRPr/>
            </a:pPr>
            <a:r>
              <a:rPr lang="en-US" sz="3200" b="1" dirty="0" smtClean="0">
                <a:solidFill>
                  <a:schemeClr val="tx2">
                    <a:lumMod val="50000"/>
                  </a:schemeClr>
                </a:solidFill>
                <a:effectLst>
                  <a:outerShdw blurRad="38100" dist="38100" dir="2700000" algn="tl">
                    <a:srgbClr val="C0C0C0"/>
                  </a:outerShdw>
                </a:effectLst>
                <a:latin typeface="Arial" charset="0"/>
                <a:cs typeface="B Titr" pitchFamily="2" charset="-78"/>
              </a:rPr>
              <a:t>Opportunities</a:t>
            </a:r>
            <a:endParaRPr lang="fa-IR" sz="3200" b="1" dirty="0">
              <a:solidFill>
                <a:schemeClr val="tx2">
                  <a:lumMod val="50000"/>
                </a:schemeClr>
              </a:solidFill>
              <a:effectLst>
                <a:outerShdw blurRad="38100" dist="38100" dir="2700000" algn="tl">
                  <a:srgbClr val="C0C0C0"/>
                </a:outerShdw>
              </a:effectLst>
              <a:latin typeface="Arial" charset="0"/>
              <a:cs typeface="B Titr" pitchFamily="2" charset="-78"/>
            </a:endParaRPr>
          </a:p>
        </p:txBody>
      </p:sp>
      <p:pic>
        <p:nvPicPr>
          <p:cNvPr id="5" name="Picture 4" descr="آرم اصلی شرکت.jpg"/>
          <p:cNvPicPr>
            <a:picLocks/>
          </p:cNvPicPr>
          <p:nvPr/>
        </p:nvPicPr>
        <p:blipFill>
          <a:blip r:embed="rId2" cstate="print"/>
          <a:srcRect l="22515" r="22218" b="49415"/>
          <a:stretch>
            <a:fillRect/>
          </a:stretch>
        </p:blipFill>
        <p:spPr>
          <a:xfrm>
            <a:off x="251520" y="1844920"/>
            <a:ext cx="864000" cy="864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33" y="188640"/>
            <a:ext cx="984374" cy="1080000"/>
          </a:xfrm>
          <a:prstGeom prst="rect">
            <a:avLst/>
          </a:prstGeom>
        </p:spPr>
      </p:pic>
      <p:pic>
        <p:nvPicPr>
          <p:cNvPr id="9" name="Picture 8" descr="logo1.jpg"/>
          <p:cNvPicPr>
            <a:picLocks/>
          </p:cNvPicPr>
          <p:nvPr/>
        </p:nvPicPr>
        <p:blipFill>
          <a:blip r:embed="rId4"/>
          <a:stretch>
            <a:fillRect/>
          </a:stretch>
        </p:blipFill>
        <p:spPr>
          <a:xfrm>
            <a:off x="251520" y="3150728"/>
            <a:ext cx="864000" cy="792000"/>
          </a:xfrm>
          <a:prstGeom prst="rect">
            <a:avLst/>
          </a:prstGeom>
        </p:spPr>
      </p:pic>
      <p:pic>
        <p:nvPicPr>
          <p:cNvPr id="10" name="Picture 3"/>
          <p:cNvPicPr>
            <a:picLocks noChangeAspect="1"/>
          </p:cNvPicPr>
          <p:nvPr/>
        </p:nvPicPr>
        <p:blipFill>
          <a:blip r:embed="rId5">
            <a:clrChange>
              <a:clrFrom>
                <a:srgbClr val="D1DDDB"/>
              </a:clrFrom>
              <a:clrTo>
                <a:srgbClr val="D1DDDB">
                  <a:alpha val="0"/>
                </a:srgbClr>
              </a:clrTo>
            </a:clrChange>
            <a:extLst>
              <a:ext uri="{28A0092B-C50C-407E-A947-70E740481C1C}">
                <a14:useLocalDpi xmlns:a14="http://schemas.microsoft.com/office/drawing/2010/main" val="0"/>
              </a:ext>
            </a:extLst>
          </a:blip>
          <a:srcRect t="57774"/>
          <a:stretch>
            <a:fillRect/>
          </a:stretch>
        </p:blipFill>
        <p:spPr bwMode="auto">
          <a:xfrm>
            <a:off x="4600" y="5010354"/>
            <a:ext cx="91440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6" cstate="print">
            <a:biLevel thresh="50000"/>
            <a:extLst>
              <a:ext uri="{28A0092B-C50C-407E-A947-70E740481C1C}">
                <a14:useLocalDpi xmlns:a14="http://schemas.microsoft.com/office/drawing/2010/main" val="0"/>
              </a:ext>
            </a:extLst>
          </a:blip>
          <a:srcRect/>
          <a:stretch>
            <a:fillRect/>
          </a:stretch>
        </p:blipFill>
        <p:spPr bwMode="auto">
          <a:xfrm>
            <a:off x="2034305" y="250048"/>
            <a:ext cx="15053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55776" y="5219908"/>
            <a:ext cx="3960440" cy="369332"/>
          </a:xfrm>
          <a:prstGeom prst="rect">
            <a:avLst/>
          </a:prstGeom>
          <a:noFill/>
        </p:spPr>
        <p:txBody>
          <a:bodyPr wrap="square" rtlCol="1" anchor="ctr">
            <a:spAutoFit/>
          </a:bodyPr>
          <a:lstStyle/>
          <a:p>
            <a:pPr algn="ctr"/>
            <a:r>
              <a:rPr lang="en-US" b="1" dirty="0" smtClean="0">
                <a:solidFill>
                  <a:schemeClr val="bg1"/>
                </a:solidFill>
                <a:latin typeface="Times New Roman" panose="02020603050405020304" pitchFamily="18" charset="0"/>
                <a:cs typeface="Times New Roman" panose="02020603050405020304" pitchFamily="18" charset="0"/>
              </a:rPr>
              <a:t>October 3-4, 2015</a:t>
            </a:r>
            <a:endParaRPr lang="fa-IR"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211376"/>
      </p:ext>
    </p:extLst>
  </p:cSld>
  <p:clrMapOvr>
    <a:masterClrMapping/>
  </p:clrMapOvr>
  <p:transition spd="med">
    <p:randomBa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92443"/>
          </a:xfrm>
          <a:prstGeom prst="rect">
            <a:avLst/>
          </a:prstGeom>
        </p:spPr>
        <p:txBody>
          <a:bodyPr wrap="square">
            <a:spAutoFit/>
          </a:bodyPr>
          <a:lstStyle/>
          <a:p>
            <a:pPr algn="l" rtl="0"/>
            <a:r>
              <a:rPr lang="en-US" sz="2600" b="1" u="sng" dirty="0" smtClean="0">
                <a:effectLst>
                  <a:outerShdw blurRad="38100" dist="38100" dir="2700000" algn="tl">
                    <a:srgbClr val="000000">
                      <a:alpha val="43137"/>
                    </a:srgbClr>
                  </a:outerShdw>
                </a:effectLst>
                <a:cs typeface="B Titr" pitchFamily="2" charset="-78"/>
              </a:rPr>
              <a:t>Rehabilitation &amp; Renewal </a:t>
            </a:r>
            <a:r>
              <a:rPr lang="en-US" sz="2600" b="1" u="sng" dirty="0">
                <a:effectLst>
                  <a:outerShdw blurRad="38100" dist="38100" dir="2700000" algn="tl">
                    <a:srgbClr val="000000">
                      <a:alpha val="43137"/>
                    </a:srgbClr>
                  </a:outerShdw>
                </a:effectLst>
                <a:cs typeface="B Titr" pitchFamily="2" charset="-78"/>
              </a:rPr>
              <a:t>Mixed Use </a:t>
            </a:r>
            <a:r>
              <a:rPr lang="en-US" sz="2600" b="1" u="sng" dirty="0" smtClean="0">
                <a:effectLst>
                  <a:outerShdw blurRad="38100" dist="38100" dir="2700000" algn="tl">
                    <a:srgbClr val="000000">
                      <a:alpha val="43137"/>
                    </a:srgbClr>
                  </a:outerShdw>
                </a:effectLst>
                <a:cs typeface="B Titr" pitchFamily="2" charset="-78"/>
              </a:rPr>
              <a:t>Complexes</a:t>
            </a:r>
            <a:endParaRPr lang="fa-IR" sz="26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4" name="TextBox 3"/>
          <p:cNvSpPr txBox="1"/>
          <p:nvPr/>
        </p:nvSpPr>
        <p:spPr>
          <a:xfrm>
            <a:off x="4822143" y="1012666"/>
            <a:ext cx="3960440" cy="400110"/>
          </a:xfrm>
          <a:prstGeom prst="rect">
            <a:avLst/>
          </a:prstGeom>
          <a:noFill/>
        </p:spPr>
        <p:txBody>
          <a:bodyPr wrap="square" rtlCol="1">
            <a:spAutoFit/>
          </a:bodyPr>
          <a:lstStyle/>
          <a:p>
            <a:pPr algn="ctr" rtl="0"/>
            <a:r>
              <a:rPr lang="en-US" sz="2000" b="1" dirty="0" smtClean="0"/>
              <a:t>Projects Dispersion  </a:t>
            </a:r>
            <a:endParaRPr lang="fa-IR" sz="2000" b="1" dirty="0"/>
          </a:p>
        </p:txBody>
      </p:sp>
      <p:sp>
        <p:nvSpPr>
          <p:cNvPr id="9" name="TextBox 8"/>
          <p:cNvSpPr txBox="1"/>
          <p:nvPr/>
        </p:nvSpPr>
        <p:spPr>
          <a:xfrm>
            <a:off x="913240" y="1196752"/>
            <a:ext cx="3648676" cy="5863144"/>
          </a:xfrm>
          <a:prstGeom prst="rect">
            <a:avLst/>
          </a:prstGeom>
          <a:noFill/>
        </p:spPr>
        <p:txBody>
          <a:bodyPr wrap="square" rtlCol="1">
            <a:spAutoFit/>
          </a:bodyPr>
          <a:lstStyle/>
          <a:p>
            <a:pPr algn="l" rtl="0">
              <a:lnSpc>
                <a:spcPct val="150000"/>
              </a:lnSpc>
            </a:pPr>
            <a:r>
              <a:rPr lang="en-US" b="1" dirty="0" smtClean="0"/>
              <a:t>Total Land Area: 400 Hectare</a:t>
            </a:r>
          </a:p>
          <a:p>
            <a:pPr algn="l" rtl="0">
              <a:lnSpc>
                <a:spcPct val="150000"/>
              </a:lnSpc>
            </a:pPr>
            <a:r>
              <a:rPr lang="en-US" b="1" dirty="0" smtClean="0"/>
              <a:t>Number of Projects: 17</a:t>
            </a:r>
          </a:p>
          <a:p>
            <a:pPr algn="l" rtl="0">
              <a:lnSpc>
                <a:spcPct val="150000"/>
              </a:lnSpc>
            </a:pPr>
            <a:r>
              <a:rPr lang="en-US" b="1" dirty="0" smtClean="0"/>
              <a:t>Land Use: Residential, Commercial, Recreational, Historic and Tourism List Of Main Projects: </a:t>
            </a:r>
          </a:p>
          <a:p>
            <a:pPr marL="342900" indent="-342900" algn="l" rtl="0">
              <a:lnSpc>
                <a:spcPct val="150000"/>
              </a:lnSpc>
              <a:buFont typeface="Arial" panose="020B0604020202020204" pitchFamily="34" charset="0"/>
              <a:buChar char="•"/>
            </a:pPr>
            <a:r>
              <a:rPr lang="en-US" sz="1600" b="1" dirty="0" err="1" smtClean="0"/>
              <a:t>Davoud</a:t>
            </a:r>
            <a:r>
              <a:rPr lang="en-US" sz="1600" b="1" dirty="0"/>
              <a:t> </a:t>
            </a:r>
            <a:r>
              <a:rPr lang="en-US" sz="1600" b="1" dirty="0" err="1" smtClean="0"/>
              <a:t>Gholi-Zanjan</a:t>
            </a:r>
            <a:r>
              <a:rPr lang="en-US" sz="1600" b="1" dirty="0" smtClean="0"/>
              <a:t> </a:t>
            </a:r>
            <a:r>
              <a:rPr lang="en-US" sz="1600" b="1" dirty="0"/>
              <a:t>Commercial &amp; service </a:t>
            </a:r>
            <a:r>
              <a:rPr lang="en-US" sz="1600" b="1" dirty="0" smtClean="0"/>
              <a:t>projects</a:t>
            </a:r>
          </a:p>
          <a:p>
            <a:pPr marL="342900" indent="-342900" algn="l" rtl="0">
              <a:lnSpc>
                <a:spcPct val="150000"/>
              </a:lnSpc>
              <a:buFont typeface="Arial" panose="020B0604020202020204" pitchFamily="34" charset="0"/>
              <a:buChar char="•"/>
            </a:pPr>
            <a:r>
              <a:rPr lang="en-US" sz="1600" b="1" dirty="0" err="1" smtClean="0"/>
              <a:t>Panbe</a:t>
            </a:r>
            <a:r>
              <a:rPr lang="en-US" sz="1600" b="1" dirty="0" smtClean="0"/>
              <a:t> </a:t>
            </a:r>
            <a:r>
              <a:rPr lang="en-US" sz="1600" b="1" dirty="0" err="1" smtClean="0"/>
              <a:t>Riseh</a:t>
            </a:r>
            <a:r>
              <a:rPr lang="en-US" sz="1600" b="1" dirty="0" smtClean="0"/>
              <a:t>- </a:t>
            </a:r>
            <a:r>
              <a:rPr lang="en-US" sz="1600" b="1" dirty="0" err="1" smtClean="0"/>
              <a:t>Ghazvin</a:t>
            </a:r>
            <a:r>
              <a:rPr lang="en-US" sz="1600" b="1" dirty="0"/>
              <a:t> Mixed Use Complex</a:t>
            </a:r>
            <a:endParaRPr lang="en-US" sz="1600" b="1" dirty="0" smtClean="0"/>
          </a:p>
          <a:p>
            <a:pPr marL="342900" indent="-342900" algn="l" rtl="0">
              <a:lnSpc>
                <a:spcPct val="150000"/>
              </a:lnSpc>
              <a:buFont typeface="Arial" panose="020B0604020202020204" pitchFamily="34" charset="0"/>
              <a:buChar char="•"/>
            </a:pPr>
            <a:r>
              <a:rPr lang="en-US" sz="1600" b="1" dirty="0" err="1" smtClean="0"/>
              <a:t>Karimkhani</a:t>
            </a:r>
            <a:r>
              <a:rPr lang="en-US" sz="1600" b="1" dirty="0" smtClean="0"/>
              <a:t>- Shiraz </a:t>
            </a:r>
            <a:r>
              <a:rPr lang="en-US" sz="1600" b="1" dirty="0"/>
              <a:t>Mixed Use Complex</a:t>
            </a:r>
            <a:r>
              <a:rPr lang="en-US" sz="1600" b="1" dirty="0" smtClean="0"/>
              <a:t> </a:t>
            </a:r>
          </a:p>
          <a:p>
            <a:pPr marL="342900" indent="-342900" algn="l" rtl="0">
              <a:lnSpc>
                <a:spcPct val="150000"/>
              </a:lnSpc>
              <a:buFont typeface="Arial" panose="020B0604020202020204" pitchFamily="34" charset="0"/>
              <a:buChar char="•"/>
            </a:pPr>
            <a:r>
              <a:rPr lang="en-US" sz="1600" b="1" dirty="0" err="1" smtClean="0"/>
              <a:t>Seyghalan</a:t>
            </a:r>
            <a:r>
              <a:rPr lang="en-US" sz="1600" b="1" dirty="0" smtClean="0"/>
              <a:t>- Rasht Commercial &amp; service Projects</a:t>
            </a:r>
          </a:p>
          <a:p>
            <a:pPr marL="342900" indent="-342900" algn="l" rtl="0">
              <a:lnSpc>
                <a:spcPct val="150000"/>
              </a:lnSpc>
              <a:buFont typeface="Arial" panose="020B0604020202020204" pitchFamily="34" charset="0"/>
              <a:buChar char="•"/>
            </a:pPr>
            <a:r>
              <a:rPr lang="en-US" sz="1600" b="1" dirty="0" smtClean="0"/>
              <a:t>Imam Reza Shrine- Mashhad, District Development and Restoration.</a:t>
            </a:r>
          </a:p>
        </p:txBody>
      </p:sp>
      <p:pic>
        <p:nvPicPr>
          <p:cNvPr id="3" name="Picture 2"/>
          <p:cNvPicPr>
            <a:picLocks/>
          </p:cNvPicPr>
          <p:nvPr/>
        </p:nvPicPr>
        <p:blipFill rotWithShape="1">
          <a:blip r:embed="rId5" cstate="print">
            <a:extLst>
              <a:ext uri="{28A0092B-C50C-407E-A947-70E740481C1C}">
                <a14:useLocalDpi xmlns:a14="http://schemas.microsoft.com/office/drawing/2010/main" val="0"/>
              </a:ext>
            </a:extLst>
          </a:blip>
          <a:srcRect l="7810" t="19550" r="36207" b="9052"/>
          <a:stretch/>
        </p:blipFill>
        <p:spPr>
          <a:xfrm>
            <a:off x="4608496" y="1629328"/>
            <a:ext cx="4428000" cy="4752000"/>
          </a:xfrm>
          <a:prstGeom prst="rect">
            <a:avLst/>
          </a:prstGeom>
          <a:ln>
            <a:noFill/>
          </a:ln>
          <a:effectLst>
            <a:softEdge rad="112500"/>
          </a:effectLst>
        </p:spPr>
      </p:pic>
    </p:spTree>
    <p:extLst>
      <p:ext uri="{BB962C8B-B14F-4D97-AF65-F5344CB8AC3E}">
        <p14:creationId xmlns:p14="http://schemas.microsoft.com/office/powerpoint/2010/main" val="3438534952"/>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err="1">
                <a:solidFill>
                  <a:srgbClr val="C00000"/>
                </a:solidFill>
                <a:effectLst>
                  <a:outerShdw blurRad="38100" dist="38100" dir="2700000" algn="tl">
                    <a:srgbClr val="000000">
                      <a:alpha val="43137"/>
                    </a:srgbClr>
                  </a:outerShdw>
                </a:effectLst>
                <a:cs typeface="B Titr" pitchFamily="2" charset="-78"/>
              </a:rPr>
              <a:t>Davoud</a:t>
            </a:r>
            <a:r>
              <a:rPr lang="en-US" sz="2400" b="1" u="sng" dirty="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gholi</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Deljoi</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Zanjan</a:t>
            </a:r>
            <a:r>
              <a:rPr lang="en-US" sz="2400" b="1" u="sng" dirty="0" smtClean="0">
                <a:solidFill>
                  <a:srgbClr val="C00000"/>
                </a:solidFill>
                <a:effectLst>
                  <a:outerShdw blurRad="38100" dist="38100" dir="2700000" algn="tl">
                    <a:srgbClr val="000000">
                      <a:alpha val="43137"/>
                    </a:srgbClr>
                  </a:outerShdw>
                </a:effectLst>
                <a:cs typeface="B Titr" pitchFamily="2" charset="-78"/>
              </a:rPr>
              <a:t> commercial complex</a:t>
            </a:r>
            <a:endParaRPr lang="en-US" sz="2400" b="1" u="sng" dirty="0">
              <a:solidFill>
                <a:srgbClr val="C00000"/>
              </a:solidFill>
              <a:effectLst>
                <a:outerShdw blurRad="38100" dist="38100" dir="2700000" algn="tl">
                  <a:srgbClr val="000000">
                    <a:alpha val="43137"/>
                  </a:srgbClr>
                </a:outerShdw>
              </a:effectLst>
              <a:cs typeface="B Titr" pitchFamily="2" charset="-78"/>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899592" y="836712"/>
            <a:ext cx="4100542" cy="1569660"/>
          </a:xfrm>
          <a:prstGeom prst="rect">
            <a:avLst/>
          </a:prstGeom>
          <a:noFill/>
        </p:spPr>
        <p:txBody>
          <a:bodyPr wrap="square" rtlCol="1">
            <a:spAutoFit/>
          </a:bodyPr>
          <a:lstStyle/>
          <a:p>
            <a:pPr algn="ctr" rtl="0">
              <a:lnSpc>
                <a:spcPct val="150000"/>
              </a:lnSpc>
            </a:pPr>
            <a:r>
              <a:rPr lang="en-US" sz="1600" b="1" u="sng" dirty="0" smtClean="0"/>
              <a:t>Site </a:t>
            </a:r>
            <a:r>
              <a:rPr lang="en-US" sz="1600" b="1" u="sng" dirty="0"/>
              <a:t>L</a:t>
            </a:r>
            <a:r>
              <a:rPr lang="en-US" sz="1600" b="1" u="sng" dirty="0" smtClean="0"/>
              <a:t>ocation &amp; Description</a:t>
            </a:r>
          </a:p>
          <a:p>
            <a:pPr marL="342900" indent="-342900" algn="just" rtl="0">
              <a:lnSpc>
                <a:spcPct val="150000"/>
              </a:lnSpc>
              <a:buFont typeface="Wingdings" panose="05000000000000000000" pitchFamily="2" charset="2"/>
              <a:buChar char="ü"/>
            </a:pPr>
            <a:r>
              <a:rPr lang="en-US" sz="1600" b="1" dirty="0" err="1" smtClean="0"/>
              <a:t>Davoud</a:t>
            </a:r>
            <a:r>
              <a:rPr lang="en-US" sz="1600" b="1" dirty="0"/>
              <a:t> </a:t>
            </a:r>
            <a:r>
              <a:rPr lang="en-US" sz="1600" b="1" dirty="0" err="1" smtClean="0"/>
              <a:t>gholi</a:t>
            </a:r>
            <a:r>
              <a:rPr lang="en-US" sz="1600" b="1" dirty="0" smtClean="0"/>
              <a:t> district is located beside </a:t>
            </a:r>
            <a:r>
              <a:rPr lang="en-US" sz="1600" b="1" dirty="0" err="1" smtClean="0"/>
              <a:t>Sabz</a:t>
            </a:r>
            <a:r>
              <a:rPr lang="en-US" sz="1600" b="1" dirty="0" smtClean="0"/>
              <a:t> square which is main commercial center and downtown of </a:t>
            </a:r>
            <a:r>
              <a:rPr lang="en-US" sz="1600" b="1" dirty="0" err="1" smtClean="0"/>
              <a:t>Zanjan</a:t>
            </a:r>
            <a:r>
              <a:rPr lang="en-US" sz="1600" b="1" dirty="0" smtClean="0"/>
              <a:t>. </a:t>
            </a:r>
          </a:p>
        </p:txBody>
      </p:sp>
      <p:sp>
        <p:nvSpPr>
          <p:cNvPr id="19" name="TextBox 18"/>
          <p:cNvSpPr txBox="1"/>
          <p:nvPr/>
        </p:nvSpPr>
        <p:spPr>
          <a:xfrm>
            <a:off x="1025726" y="2398236"/>
            <a:ext cx="3974408" cy="3046988"/>
          </a:xfrm>
          <a:prstGeom prst="rect">
            <a:avLst/>
          </a:prstGeom>
          <a:noFill/>
        </p:spPr>
        <p:txBody>
          <a:bodyPr wrap="square" rtlCol="1">
            <a:spAutoFit/>
          </a:bodyPr>
          <a:lstStyle/>
          <a:p>
            <a:pPr algn="ctr" rtl="0">
              <a:lnSpc>
                <a:spcPct val="150000"/>
              </a:lnSpc>
            </a:pPr>
            <a:r>
              <a:rPr lang="en-US" sz="1600" b="1" u="sng" dirty="0" smtClean="0"/>
              <a:t>Project Basic Information</a:t>
            </a:r>
          </a:p>
          <a:p>
            <a:pPr marL="285750" indent="-285750" algn="just" rtl="0">
              <a:lnSpc>
                <a:spcPct val="150000"/>
              </a:lnSpc>
              <a:buFont typeface="Wingdings" panose="05000000000000000000" pitchFamily="2" charset="2"/>
              <a:buChar char="ü"/>
            </a:pPr>
            <a:r>
              <a:rPr lang="en-US" sz="1600" b="1" dirty="0">
                <a:solidFill>
                  <a:srgbClr val="020202"/>
                </a:solidFill>
                <a:cs typeface="B Nazanin" panose="00000400000000000000" pitchFamily="2" charset="-78"/>
              </a:rPr>
              <a:t>Number of projects: 16</a:t>
            </a:r>
          </a:p>
          <a:p>
            <a:pPr marL="285750" indent="-285750" algn="just" rtl="0">
              <a:lnSpc>
                <a:spcPct val="150000"/>
              </a:lnSpc>
              <a:buFont typeface="Wingdings" panose="05000000000000000000" pitchFamily="2" charset="2"/>
              <a:buChar char="ü"/>
            </a:pPr>
            <a:r>
              <a:rPr lang="en-US" sz="1600" b="1" dirty="0">
                <a:solidFill>
                  <a:srgbClr val="020202"/>
                </a:solidFill>
                <a:cs typeface="B Nazanin" panose="00000400000000000000" pitchFamily="2" charset="-78"/>
              </a:rPr>
              <a:t>Total land area: 13,504 </a:t>
            </a:r>
            <a:r>
              <a:rPr lang="en-US" sz="1600" b="1" dirty="0" err="1">
                <a:solidFill>
                  <a:srgbClr val="020202"/>
                </a:solidFill>
                <a:cs typeface="B Nazanin" panose="00000400000000000000" pitchFamily="2" charset="-78"/>
              </a:rPr>
              <a:t>sq</a:t>
            </a:r>
            <a:r>
              <a:rPr lang="en-US" sz="1600" b="1" dirty="0">
                <a:solidFill>
                  <a:srgbClr val="020202"/>
                </a:solidFill>
                <a:cs typeface="B Nazanin" panose="00000400000000000000" pitchFamily="2" charset="-78"/>
              </a:rPr>
              <a:t> m (commercial &amp; service) + 3,634 </a:t>
            </a:r>
            <a:r>
              <a:rPr lang="en-US" sz="1600" b="1" dirty="0" err="1">
                <a:solidFill>
                  <a:srgbClr val="020202"/>
                </a:solidFill>
                <a:cs typeface="B Nazanin" panose="00000400000000000000" pitchFamily="2" charset="-78"/>
              </a:rPr>
              <a:t>sq</a:t>
            </a:r>
            <a:r>
              <a:rPr lang="en-US" sz="1600" b="1" dirty="0">
                <a:solidFill>
                  <a:srgbClr val="020202"/>
                </a:solidFill>
                <a:cs typeface="B Nazanin" panose="00000400000000000000" pitchFamily="2" charset="-78"/>
              </a:rPr>
              <a:t> m (public parking lot)</a:t>
            </a:r>
          </a:p>
          <a:p>
            <a:pPr marL="285750" indent="-285750" algn="just" rtl="0">
              <a:lnSpc>
                <a:spcPct val="150000"/>
              </a:lnSpc>
              <a:buFont typeface="Wingdings" panose="05000000000000000000" pitchFamily="2" charset="2"/>
              <a:buChar char="ü"/>
            </a:pPr>
            <a:r>
              <a:rPr lang="en-US" sz="1600" b="1" dirty="0">
                <a:solidFill>
                  <a:srgbClr val="020202"/>
                </a:solidFill>
                <a:cs typeface="B Nazanin" panose="00000400000000000000" pitchFamily="2" charset="-78"/>
              </a:rPr>
              <a:t>Commercial salable area: 54,017 sq </a:t>
            </a:r>
            <a:r>
              <a:rPr lang="en-US" sz="1600" b="1" dirty="0" smtClean="0">
                <a:solidFill>
                  <a:srgbClr val="020202"/>
                </a:solidFill>
                <a:cs typeface="B Nazanin" panose="00000400000000000000" pitchFamily="2" charset="-78"/>
              </a:rPr>
              <a:t>m</a:t>
            </a:r>
          </a:p>
          <a:p>
            <a:pPr marL="285750" indent="-285750" algn="just" rtl="0">
              <a:lnSpc>
                <a:spcPct val="150000"/>
              </a:lnSpc>
              <a:buFont typeface="Wingdings" panose="05000000000000000000" pitchFamily="2" charset="2"/>
              <a:buChar char="ü"/>
            </a:pPr>
            <a:r>
              <a:rPr lang="en-US" sz="1600" b="1" dirty="0" smtClean="0">
                <a:solidFill>
                  <a:srgbClr val="020202"/>
                </a:solidFill>
                <a:cs typeface="B Nazanin" panose="00000400000000000000" pitchFamily="2" charset="-78"/>
              </a:rPr>
              <a:t>Parking  area: 21804 sq m</a:t>
            </a:r>
            <a:endParaRPr lang="en-US" sz="1600" b="1" dirty="0">
              <a:solidFill>
                <a:srgbClr val="020202"/>
              </a:solidFill>
              <a:cs typeface="B Nazanin" panose="00000400000000000000" pitchFamily="2" charset="-78"/>
            </a:endParaRPr>
          </a:p>
          <a:p>
            <a:pPr marL="285750" indent="-285750" algn="just" rtl="0">
              <a:lnSpc>
                <a:spcPct val="150000"/>
              </a:lnSpc>
              <a:buFont typeface="Wingdings" panose="05000000000000000000" pitchFamily="2" charset="2"/>
              <a:buChar char="ü"/>
            </a:pPr>
            <a:endParaRPr lang="en-US" sz="1600" b="1" u="sng" dirty="0" smtClean="0"/>
          </a:p>
        </p:txBody>
      </p:sp>
      <p:pic>
        <p:nvPicPr>
          <p:cNvPr id="16" name="Content Placeholder 3" descr="2 copy.jpg"/>
          <p:cNvPicPr>
            <a:picLocks noChangeAspect="1"/>
          </p:cNvPicPr>
          <p:nvPr/>
        </p:nvPicPr>
        <p:blipFill>
          <a:blip r:embed="rId5" cstate="print"/>
          <a:srcRect l="4874" t="21471" r="5117" b="24896"/>
          <a:stretch>
            <a:fillRect/>
          </a:stretch>
        </p:blipFill>
        <p:spPr>
          <a:xfrm>
            <a:off x="1102342" y="4931925"/>
            <a:ext cx="7790138" cy="1917666"/>
          </a:xfrm>
          <a:prstGeom prst="rect">
            <a:avLst/>
          </a:prstGeom>
          <a:ln>
            <a:noFill/>
          </a:ln>
          <a:effectLst>
            <a:softEdge rad="112500"/>
          </a:effectLst>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24512" y="1412776"/>
            <a:ext cx="4356000" cy="3079828"/>
          </a:xfrm>
          <a:prstGeom prst="rect">
            <a:avLst/>
          </a:prstGeom>
          <a:ln>
            <a:noFill/>
          </a:ln>
          <a:effectLst>
            <a:softEdge rad="112500"/>
          </a:effectLst>
        </p:spPr>
      </p:pic>
    </p:spTree>
    <p:extLst>
      <p:ext uri="{BB962C8B-B14F-4D97-AF65-F5344CB8AC3E}">
        <p14:creationId xmlns:p14="http://schemas.microsoft.com/office/powerpoint/2010/main" val="1912328605"/>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err="1" smtClean="0">
                <a:solidFill>
                  <a:srgbClr val="C00000"/>
                </a:solidFill>
                <a:effectLst>
                  <a:outerShdw blurRad="38100" dist="38100" dir="2700000" algn="tl">
                    <a:srgbClr val="000000">
                      <a:alpha val="43137"/>
                    </a:srgbClr>
                  </a:outerShdw>
                </a:effectLst>
                <a:cs typeface="B Titr" pitchFamily="2" charset="-78"/>
              </a:rPr>
              <a:t>Karim</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Khani</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a:solidFill>
                  <a:srgbClr val="C00000"/>
                </a:solidFill>
                <a:effectLst>
                  <a:outerShdw blurRad="38100" dist="38100" dir="2700000" algn="tl">
                    <a:srgbClr val="000000">
                      <a:alpha val="43137"/>
                    </a:srgbClr>
                  </a:outerShdw>
                </a:effectLst>
                <a:cs typeface="B Titr" pitchFamily="2" charset="-78"/>
              </a:rPr>
              <a:t>Shiraz Mixed Use Complex </a:t>
            </a: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pic>
        <p:nvPicPr>
          <p:cNvPr id="17" name="Picture 57" descr="Scan1"/>
          <p:cNvPicPr>
            <a:picLocks noChangeAspect="1" noChangeArrowheads="1"/>
          </p:cNvPicPr>
          <p:nvPr/>
        </p:nvPicPr>
        <p:blipFill>
          <a:blip r:embed="rId5">
            <a:extLst>
              <a:ext uri="{28A0092B-C50C-407E-A947-70E740481C1C}">
                <a14:useLocalDpi xmlns:a14="http://schemas.microsoft.com/office/drawing/2010/main" val="0"/>
              </a:ext>
            </a:extLst>
          </a:blip>
          <a:srcRect l="6659" t="16034" r="-754" b="18527"/>
          <a:stretch>
            <a:fillRect/>
          </a:stretch>
        </p:blipFill>
        <p:spPr bwMode="auto">
          <a:xfrm>
            <a:off x="4210435" y="4285555"/>
            <a:ext cx="2438400" cy="247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pic>
      <p:pic>
        <p:nvPicPr>
          <p:cNvPr id="18" name="Picture 2" descr="G:\mordestan\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285555"/>
            <a:ext cx="2397125" cy="247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928337"/>
            <a:ext cx="4876800" cy="327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00132" y="844532"/>
            <a:ext cx="3210303" cy="5909310"/>
          </a:xfrm>
          <a:prstGeom prst="rect">
            <a:avLst/>
          </a:prstGeom>
          <a:noFill/>
        </p:spPr>
        <p:txBody>
          <a:bodyPr wrap="square" rtlCol="1">
            <a:spAutoFit/>
          </a:bodyPr>
          <a:lstStyle/>
          <a:p>
            <a:pPr algn="l" rtl="0"/>
            <a:r>
              <a:rPr lang="en-US" b="1" u="sng" dirty="0"/>
              <a:t>Site Location &amp; </a:t>
            </a:r>
            <a:r>
              <a:rPr lang="en-US" b="1" u="sng" dirty="0" smtClean="0"/>
              <a:t>Description</a:t>
            </a:r>
            <a:endParaRPr lang="en-US" dirty="0" smtClean="0"/>
          </a:p>
          <a:p>
            <a:pPr algn="just" rtl="0"/>
            <a:r>
              <a:rPr lang="en-US" b="1" dirty="0" smtClean="0"/>
              <a:t>Project is located in unique historic area of shiraz </a:t>
            </a:r>
            <a:r>
              <a:rPr lang="en-US" b="1" dirty="0"/>
              <a:t>with </a:t>
            </a:r>
            <a:r>
              <a:rPr lang="en-US" b="1" dirty="0" smtClean="0"/>
              <a:t>antiquity of more than 1300 years and vastness of 360 hectare. In aforementioned area there are 450 nationally registered historic places. </a:t>
            </a:r>
            <a:endParaRPr lang="en-US" b="1" dirty="0"/>
          </a:p>
          <a:p>
            <a:pPr algn="just" rtl="0"/>
            <a:r>
              <a:rPr lang="en-US" b="1" dirty="0" smtClean="0"/>
              <a:t>The most famous historic lace in this district include </a:t>
            </a:r>
            <a:r>
              <a:rPr lang="en-US" b="1" dirty="0" err="1" smtClean="0"/>
              <a:t>Karimkhani</a:t>
            </a:r>
            <a:r>
              <a:rPr lang="en-US" b="1" dirty="0" smtClean="0"/>
              <a:t> </a:t>
            </a:r>
            <a:r>
              <a:rPr lang="en-US" b="1" dirty="0"/>
              <a:t>Palace</a:t>
            </a:r>
            <a:r>
              <a:rPr lang="en-US" b="1" dirty="0" smtClean="0"/>
              <a:t>, </a:t>
            </a:r>
            <a:r>
              <a:rPr lang="en-US" b="1" dirty="0" err="1" smtClean="0"/>
              <a:t>Nazar</a:t>
            </a:r>
            <a:r>
              <a:rPr lang="en-US" b="1" dirty="0" smtClean="0"/>
              <a:t> Garden, </a:t>
            </a:r>
            <a:r>
              <a:rPr lang="en-US" b="1" dirty="0" err="1" smtClean="0"/>
              <a:t>Vakil</a:t>
            </a:r>
            <a:r>
              <a:rPr lang="en-US" b="1" dirty="0" smtClean="0"/>
              <a:t> Grand Market and </a:t>
            </a:r>
            <a:r>
              <a:rPr lang="en-US" b="1" dirty="0" err="1" smtClean="0"/>
              <a:t>Vakil</a:t>
            </a:r>
            <a:r>
              <a:rPr lang="en-US" b="1" dirty="0" smtClean="0"/>
              <a:t> Mosque.</a:t>
            </a:r>
          </a:p>
          <a:p>
            <a:pPr algn="just" rtl="0"/>
            <a:endParaRPr lang="en-US" b="1" dirty="0" smtClean="0"/>
          </a:p>
          <a:p>
            <a:pPr marL="285750" indent="-285750" algn="just" rtl="0">
              <a:buFont typeface="Wingdings" panose="05000000000000000000" pitchFamily="2" charset="2"/>
              <a:buChar char="Ø"/>
            </a:pPr>
            <a:r>
              <a:rPr lang="en-US" b="1" dirty="0" smtClean="0"/>
              <a:t>Project’s Land area: 13 ha</a:t>
            </a:r>
          </a:p>
          <a:p>
            <a:pPr marL="285750" indent="-285750" algn="just" rtl="0">
              <a:buFont typeface="Wingdings" panose="05000000000000000000" pitchFamily="2" charset="2"/>
              <a:buChar char="Ø"/>
            </a:pPr>
            <a:r>
              <a:rPr lang="en-US" b="1" dirty="0" smtClean="0"/>
              <a:t>Project’s Building area: 10 ha</a:t>
            </a:r>
          </a:p>
          <a:p>
            <a:pPr marL="285750" indent="-285750" algn="just" rtl="0">
              <a:buFont typeface="Wingdings" panose="05000000000000000000" pitchFamily="2" charset="2"/>
              <a:buChar char="Ø"/>
            </a:pPr>
            <a:r>
              <a:rPr lang="en-US" b="1" dirty="0" smtClean="0"/>
              <a:t>Hotel: 7700 </a:t>
            </a:r>
            <a:r>
              <a:rPr lang="en-US" b="1" dirty="0" err="1"/>
              <a:t>s</a:t>
            </a:r>
            <a:r>
              <a:rPr lang="en-US" b="1" dirty="0" err="1" smtClean="0"/>
              <a:t>q</a:t>
            </a:r>
            <a:r>
              <a:rPr lang="en-US" b="1" dirty="0" smtClean="0"/>
              <a:t> m</a:t>
            </a:r>
          </a:p>
          <a:p>
            <a:pPr marL="285750" indent="-285750" algn="just" rtl="0">
              <a:buFont typeface="Wingdings" panose="05000000000000000000" pitchFamily="2" charset="2"/>
              <a:buChar char="Ø"/>
            </a:pPr>
            <a:r>
              <a:rPr lang="en-US" b="1" dirty="0" smtClean="0"/>
              <a:t>Residential: 6600 </a:t>
            </a:r>
            <a:r>
              <a:rPr lang="en-US" b="1" dirty="0" err="1" smtClean="0"/>
              <a:t>sq</a:t>
            </a:r>
            <a:r>
              <a:rPr lang="en-US" b="1" dirty="0" smtClean="0"/>
              <a:t> m</a:t>
            </a:r>
          </a:p>
          <a:p>
            <a:pPr marL="285750" indent="-285750" algn="just" rtl="0">
              <a:buFont typeface="Wingdings" panose="05000000000000000000" pitchFamily="2" charset="2"/>
              <a:buChar char="Ø"/>
            </a:pPr>
            <a:r>
              <a:rPr lang="en-US" b="1" dirty="0" smtClean="0"/>
              <a:t>Commercial 5400 </a:t>
            </a:r>
            <a:r>
              <a:rPr lang="en-US" b="1" dirty="0" err="1" smtClean="0"/>
              <a:t>sq</a:t>
            </a:r>
            <a:r>
              <a:rPr lang="en-US" b="1" dirty="0" smtClean="0"/>
              <a:t> m</a:t>
            </a:r>
          </a:p>
          <a:p>
            <a:pPr marL="285750" indent="-285750" algn="just" rtl="0">
              <a:buFont typeface="Wingdings" panose="05000000000000000000" pitchFamily="2" charset="2"/>
              <a:buChar char="Ø"/>
            </a:pPr>
            <a:r>
              <a:rPr lang="en-US" b="1" dirty="0" smtClean="0"/>
              <a:t>Registered Historic places: 4200</a:t>
            </a:r>
            <a:r>
              <a:rPr lang="en-US" b="1" dirty="0" smtClean="0">
                <a:solidFill>
                  <a:srgbClr val="FF0000"/>
                </a:solidFill>
              </a:rPr>
              <a:t> </a:t>
            </a:r>
            <a:r>
              <a:rPr lang="en-US" b="1" dirty="0" err="1" smtClean="0"/>
              <a:t>sq</a:t>
            </a:r>
            <a:r>
              <a:rPr lang="en-US" b="1" dirty="0" smtClean="0"/>
              <a:t> m</a:t>
            </a:r>
            <a:endParaRPr lang="en-US" b="1" dirty="0"/>
          </a:p>
        </p:txBody>
      </p:sp>
    </p:spTree>
    <p:extLst>
      <p:ext uri="{BB962C8B-B14F-4D97-AF65-F5344CB8AC3E}">
        <p14:creationId xmlns:p14="http://schemas.microsoft.com/office/powerpoint/2010/main" val="37909794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2000" fill="hold"/>
                                        <p:tgtEl>
                                          <p:spTgt spid="20"/>
                                        </p:tgtEl>
                                        <p:attrNameLst>
                                          <p:attrName>ppt_x</p:attrName>
                                        </p:attrNameLst>
                                      </p:cBhvr>
                                      <p:tavLst>
                                        <p:tav tm="0">
                                          <p:val>
                                            <p:strVal val="#ppt_x"/>
                                          </p:val>
                                        </p:tav>
                                        <p:tav tm="100000">
                                          <p:val>
                                            <p:strVal val="#ppt_x"/>
                                          </p:val>
                                        </p:tav>
                                      </p:tavLst>
                                    </p:anim>
                                    <p:anim calcmode="lin" valueType="num">
                                      <p:cBhvr additive="base">
                                        <p:cTn id="11" dur="2000" fill="hold"/>
                                        <p:tgtEl>
                                          <p:spTgt spid="2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2000" fill="hold"/>
                                        <p:tgtEl>
                                          <p:spTgt spid="17"/>
                                        </p:tgtEl>
                                        <p:attrNameLst>
                                          <p:attrName>ppt_x</p:attrName>
                                        </p:attrNameLst>
                                      </p:cBhvr>
                                      <p:tavLst>
                                        <p:tav tm="0">
                                          <p:val>
                                            <p:strVal val="#ppt_x"/>
                                          </p:val>
                                        </p:tav>
                                        <p:tav tm="100000">
                                          <p:val>
                                            <p:strVal val="#ppt_x"/>
                                          </p:val>
                                        </p:tav>
                                      </p:tavLst>
                                    </p:anim>
                                    <p:anim calcmode="lin" valueType="num">
                                      <p:cBhvr additive="base">
                                        <p:cTn id="15" dur="20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2000" fill="hold"/>
                                        <p:tgtEl>
                                          <p:spTgt spid="18"/>
                                        </p:tgtEl>
                                        <p:attrNameLst>
                                          <p:attrName>ppt_x</p:attrName>
                                        </p:attrNameLst>
                                      </p:cBhvr>
                                      <p:tavLst>
                                        <p:tav tm="0">
                                          <p:val>
                                            <p:strVal val="#ppt_x"/>
                                          </p:val>
                                        </p:tav>
                                        <p:tav tm="100000">
                                          <p:val>
                                            <p:strVal val="#ppt_x"/>
                                          </p:val>
                                        </p:tav>
                                      </p:tavLst>
                                    </p:anim>
                                    <p:anim calcmode="lin" valueType="num">
                                      <p:cBhvr additive="base">
                                        <p:cTn id="19"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err="1">
                <a:solidFill>
                  <a:srgbClr val="C00000"/>
                </a:solidFill>
                <a:effectLst>
                  <a:outerShdw blurRad="38100" dist="38100" dir="2700000" algn="tl">
                    <a:srgbClr val="000000">
                      <a:alpha val="43137"/>
                    </a:srgbClr>
                  </a:outerShdw>
                </a:effectLst>
                <a:cs typeface="B Titr" pitchFamily="2" charset="-78"/>
              </a:rPr>
              <a:t>Panbe</a:t>
            </a:r>
            <a:r>
              <a:rPr lang="en-US" sz="2400" b="1" u="sng" dirty="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Riseh</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err="1">
                <a:solidFill>
                  <a:srgbClr val="C00000"/>
                </a:solidFill>
                <a:effectLst>
                  <a:outerShdw blurRad="38100" dist="38100" dir="2700000" algn="tl">
                    <a:srgbClr val="000000">
                      <a:alpha val="43137"/>
                    </a:srgbClr>
                  </a:outerShdw>
                </a:effectLst>
                <a:cs typeface="B Titr" pitchFamily="2" charset="-78"/>
              </a:rPr>
              <a:t>Ghazvin</a:t>
            </a:r>
            <a:r>
              <a:rPr lang="en-US" sz="2400" b="1" u="sng" dirty="0">
                <a:solidFill>
                  <a:srgbClr val="C00000"/>
                </a:solidFill>
                <a:effectLst>
                  <a:outerShdw blurRad="38100" dist="38100" dir="2700000" algn="tl">
                    <a:srgbClr val="000000">
                      <a:alpha val="43137"/>
                    </a:srgbClr>
                  </a:outerShdw>
                </a:effectLst>
                <a:cs typeface="B Titr" pitchFamily="2" charset="-78"/>
              </a:rPr>
              <a:t> Mixed Use Complex</a:t>
            </a: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899592" y="908027"/>
            <a:ext cx="3769791" cy="2677656"/>
          </a:xfrm>
          <a:prstGeom prst="rect">
            <a:avLst/>
          </a:prstGeom>
          <a:noFill/>
        </p:spPr>
        <p:txBody>
          <a:bodyPr wrap="square" rtlCol="1">
            <a:spAutoFit/>
          </a:bodyPr>
          <a:lstStyle/>
          <a:p>
            <a:pPr algn="ctr" rtl="0">
              <a:lnSpc>
                <a:spcPct val="150000"/>
              </a:lnSpc>
            </a:pPr>
            <a:r>
              <a:rPr lang="en-US" sz="1600" b="1" u="sng" dirty="0" smtClean="0"/>
              <a:t>Site </a:t>
            </a:r>
            <a:r>
              <a:rPr lang="en-US" sz="1600" b="1" u="sng" dirty="0"/>
              <a:t>L</a:t>
            </a:r>
            <a:r>
              <a:rPr lang="en-US" sz="1600" b="1" u="sng" dirty="0" smtClean="0"/>
              <a:t>ocation &amp; Description  </a:t>
            </a:r>
          </a:p>
          <a:p>
            <a:pPr marL="285750" indent="-285750" algn="l" rtl="0">
              <a:lnSpc>
                <a:spcPct val="150000"/>
              </a:lnSpc>
              <a:buFont typeface="Arial" panose="020B0604020202020204" pitchFamily="34" charset="0"/>
              <a:buChar char="•"/>
            </a:pPr>
            <a:r>
              <a:rPr lang="en-US" sz="1600" b="1" dirty="0" smtClean="0"/>
              <a:t>Located </a:t>
            </a:r>
            <a:r>
              <a:rPr lang="en-US" sz="1600" b="1" dirty="0"/>
              <a:t>in </a:t>
            </a:r>
            <a:r>
              <a:rPr lang="en-US" sz="1600" b="1" dirty="0" err="1"/>
              <a:t>Ghazvin</a:t>
            </a:r>
            <a:r>
              <a:rPr lang="en-US" sz="1600" b="1" dirty="0"/>
              <a:t> downtown and Historic </a:t>
            </a:r>
            <a:r>
              <a:rPr lang="en-US" sz="1600" b="1" dirty="0" smtClean="0"/>
              <a:t>area.</a:t>
            </a:r>
          </a:p>
          <a:p>
            <a:pPr marL="285750" indent="-285750" algn="l" rtl="0">
              <a:lnSpc>
                <a:spcPct val="150000"/>
              </a:lnSpc>
              <a:buFont typeface="Arial" panose="020B0604020202020204" pitchFamily="34" charset="0"/>
              <a:buChar char="•"/>
            </a:pPr>
            <a:endParaRPr lang="en-US" sz="1600" b="1" dirty="0" smtClean="0"/>
          </a:p>
          <a:p>
            <a:pPr marL="285750" indent="-285750" algn="l" rtl="0">
              <a:lnSpc>
                <a:spcPct val="150000"/>
              </a:lnSpc>
              <a:buFont typeface="Arial" panose="020B0604020202020204" pitchFamily="34" charset="0"/>
              <a:buChar char="•"/>
            </a:pPr>
            <a:endParaRPr lang="en-US" sz="1600" b="1" dirty="0"/>
          </a:p>
          <a:p>
            <a:pPr algn="ctr" rtl="0">
              <a:lnSpc>
                <a:spcPct val="150000"/>
              </a:lnSpc>
            </a:pPr>
            <a:endParaRPr lang="en-US" sz="1600" b="1" u="sng" dirty="0" smtClean="0"/>
          </a:p>
          <a:p>
            <a:pPr marL="342900" indent="-342900" algn="just" rtl="0">
              <a:lnSpc>
                <a:spcPct val="150000"/>
              </a:lnSpc>
              <a:buFont typeface="Wingdings" panose="05000000000000000000" pitchFamily="2" charset="2"/>
              <a:buChar char="ü"/>
            </a:pPr>
            <a:endParaRPr lang="en-US" sz="1600" b="1" dirty="0" smtClean="0"/>
          </a:p>
        </p:txBody>
      </p:sp>
      <p:pic>
        <p:nvPicPr>
          <p:cNvPr id="17" name="Picture 7" descr="1_view02-a"/>
          <p:cNvPicPr>
            <a:picLocks noChangeAspect="1" noChangeArrowheads="1"/>
          </p:cNvPicPr>
          <p:nvPr/>
        </p:nvPicPr>
        <p:blipFill>
          <a:blip r:embed="rId5" cstate="print"/>
          <a:srcRect/>
          <a:stretch>
            <a:fillRect/>
          </a:stretch>
        </p:blipFill>
        <p:spPr bwMode="black">
          <a:xfrm>
            <a:off x="5330148" y="3988260"/>
            <a:ext cx="3581400" cy="2819400"/>
          </a:xfrm>
          <a:prstGeom prst="rect">
            <a:avLst/>
          </a:prstGeom>
          <a:ln>
            <a:noFill/>
          </a:ln>
          <a:effectLst>
            <a:softEdge rad="112500"/>
          </a:effectLst>
        </p:spPr>
      </p:pic>
      <p:sp>
        <p:nvSpPr>
          <p:cNvPr id="21" name="Content Placeholder 2"/>
          <p:cNvSpPr>
            <a:spLocks noGrp="1"/>
          </p:cNvSpPr>
          <p:nvPr>
            <p:ph idx="1"/>
          </p:nvPr>
        </p:nvSpPr>
        <p:spPr>
          <a:xfrm>
            <a:off x="899591" y="2293496"/>
            <a:ext cx="3966295" cy="4159839"/>
          </a:xfrm>
        </p:spPr>
        <p:txBody>
          <a:bodyPr>
            <a:normAutofit fontScale="92500"/>
          </a:bodyPr>
          <a:lstStyle/>
          <a:p>
            <a:pPr algn="just" rtl="0">
              <a:lnSpc>
                <a:spcPct val="160000"/>
              </a:lnSpc>
            </a:pPr>
            <a:r>
              <a:rPr lang="en-US" sz="1800" b="1" dirty="0" smtClean="0">
                <a:solidFill>
                  <a:srgbClr val="020202"/>
                </a:solidFill>
                <a:cs typeface="B Nazanin" panose="00000400000000000000" pitchFamily="2" charset="-78"/>
              </a:rPr>
              <a:t>Total Land area: 9500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p>
          <a:p>
            <a:pPr algn="just" rtl="0">
              <a:lnSpc>
                <a:spcPct val="160000"/>
              </a:lnSpc>
            </a:pPr>
            <a:r>
              <a:rPr lang="en-US" sz="1800" b="1" dirty="0" smtClean="0">
                <a:solidFill>
                  <a:srgbClr val="020202"/>
                </a:solidFill>
                <a:cs typeface="B Nazanin" panose="00000400000000000000" pitchFamily="2" charset="-78"/>
              </a:rPr>
              <a:t>Total Building area: 88680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p>
          <a:p>
            <a:pPr algn="just" rtl="0">
              <a:lnSpc>
                <a:spcPct val="160000"/>
              </a:lnSpc>
            </a:pPr>
            <a:r>
              <a:rPr lang="en-US" sz="1800" b="1" dirty="0" smtClean="0">
                <a:solidFill>
                  <a:srgbClr val="020202"/>
                </a:solidFill>
                <a:cs typeface="B Nazanin" panose="00000400000000000000" pitchFamily="2" charset="-78"/>
              </a:rPr>
              <a:t>Commercial building area: 43380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p>
          <a:p>
            <a:pPr algn="just" rtl="0">
              <a:lnSpc>
                <a:spcPct val="160000"/>
              </a:lnSpc>
            </a:pPr>
            <a:r>
              <a:rPr lang="en-US" sz="1800" b="1" dirty="0" smtClean="0">
                <a:solidFill>
                  <a:srgbClr val="020202"/>
                </a:solidFill>
                <a:cs typeface="B Nazanin" panose="00000400000000000000" pitchFamily="2" charset="-78"/>
              </a:rPr>
              <a:t>Sport complex: 1500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p>
          <a:p>
            <a:pPr algn="just" rtl="0">
              <a:lnSpc>
                <a:spcPct val="160000"/>
              </a:lnSpc>
            </a:pPr>
            <a:r>
              <a:rPr lang="en-US" sz="1800" b="1" dirty="0" smtClean="0">
                <a:solidFill>
                  <a:srgbClr val="020202"/>
                </a:solidFill>
                <a:cs typeface="B Nazanin" panose="00000400000000000000" pitchFamily="2" charset="-78"/>
              </a:rPr>
              <a:t>Office space: 15200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p>
          <a:p>
            <a:pPr algn="just" rtl="0">
              <a:lnSpc>
                <a:spcPct val="160000"/>
              </a:lnSpc>
            </a:pPr>
            <a:r>
              <a:rPr lang="en-US" sz="1800" b="1" dirty="0" smtClean="0">
                <a:solidFill>
                  <a:srgbClr val="020202"/>
                </a:solidFill>
                <a:cs typeface="B Nazanin" panose="00000400000000000000" pitchFamily="2" charset="-78"/>
              </a:rPr>
              <a:t>Recreational building area: 7600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p>
          <a:p>
            <a:pPr algn="just" rtl="0">
              <a:lnSpc>
                <a:spcPct val="160000"/>
              </a:lnSpc>
            </a:pPr>
            <a:r>
              <a:rPr lang="en-US" sz="1800" b="1" dirty="0" smtClean="0">
                <a:solidFill>
                  <a:srgbClr val="020202"/>
                </a:solidFill>
                <a:cs typeface="B Nazanin" panose="00000400000000000000" pitchFamily="2" charset="-78"/>
              </a:rPr>
              <a:t>Hotel and restaurant: 2000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p>
          <a:p>
            <a:pPr algn="just" rtl="0">
              <a:lnSpc>
                <a:spcPct val="160000"/>
              </a:lnSpc>
            </a:pPr>
            <a:r>
              <a:rPr lang="en-US" sz="1800" b="1" dirty="0" smtClean="0">
                <a:solidFill>
                  <a:srgbClr val="020202"/>
                </a:solidFill>
                <a:cs typeface="B Nazanin" panose="00000400000000000000" pitchFamily="2" charset="-78"/>
              </a:rPr>
              <a:t>Parking: 19000 </a:t>
            </a:r>
            <a:r>
              <a:rPr lang="en-US" sz="1800" b="1" dirty="0" err="1" smtClean="0">
                <a:solidFill>
                  <a:srgbClr val="020202"/>
                </a:solidFill>
                <a:cs typeface="B Nazanin" panose="00000400000000000000" pitchFamily="2" charset="-78"/>
              </a:rPr>
              <a:t>sq</a:t>
            </a:r>
            <a:r>
              <a:rPr lang="en-US" sz="1800" b="1" dirty="0" smtClean="0">
                <a:solidFill>
                  <a:srgbClr val="020202"/>
                </a:solidFill>
                <a:cs typeface="B Nazanin" panose="00000400000000000000" pitchFamily="2" charset="-78"/>
              </a:rPr>
              <a:t> m</a:t>
            </a:r>
            <a:endParaRPr lang="fa-IR" sz="1800" b="1" dirty="0" smtClean="0">
              <a:solidFill>
                <a:srgbClr val="020202"/>
              </a:solidFill>
              <a:cs typeface="B Nazanin" panose="00000400000000000000" pitchFamily="2" charset="-78"/>
            </a:endParaRPr>
          </a:p>
          <a:p>
            <a:pPr algn="just" rtl="1">
              <a:lnSpc>
                <a:spcPct val="160000"/>
              </a:lnSpc>
            </a:pPr>
            <a:endParaRPr lang="fa-IR" sz="2000" b="1" dirty="0" smtClean="0">
              <a:cs typeface="B Nazanin" panose="00000400000000000000" pitchFamily="2" charset="-78"/>
            </a:endParaRPr>
          </a:p>
        </p:txBody>
      </p:sp>
      <p:pic>
        <p:nvPicPr>
          <p:cNvPr id="25" name="Picture 5" descr="1_view09"/>
          <p:cNvPicPr>
            <a:picLocks noChangeAspect="1" noChangeArrowheads="1"/>
          </p:cNvPicPr>
          <p:nvPr/>
        </p:nvPicPr>
        <p:blipFill>
          <a:blip r:embed="rId6"/>
          <a:srcRect/>
          <a:stretch>
            <a:fillRect/>
          </a:stretch>
        </p:blipFill>
        <p:spPr bwMode="auto">
          <a:xfrm>
            <a:off x="5176803" y="890252"/>
            <a:ext cx="3888090" cy="3114891"/>
          </a:xfrm>
          <a:prstGeom prst="rect">
            <a:avLst/>
          </a:prstGeom>
          <a:ln>
            <a:noFill/>
          </a:ln>
          <a:effectLst>
            <a:softEdge rad="112500"/>
          </a:effectLst>
        </p:spPr>
      </p:pic>
    </p:spTree>
    <p:extLst>
      <p:ext uri="{BB962C8B-B14F-4D97-AF65-F5344CB8AC3E}">
        <p14:creationId xmlns:p14="http://schemas.microsoft.com/office/powerpoint/2010/main" val="611437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ppt_x"/>
                                          </p:val>
                                        </p:tav>
                                        <p:tav tm="100000">
                                          <p:val>
                                            <p:strVal val="#ppt_x"/>
                                          </p:val>
                                        </p:tav>
                                      </p:tavLst>
                                    </p:anim>
                                    <p:anim calcmode="lin" valueType="num">
                                      <p:cBhvr additive="base">
                                        <p:cTn id="12" dur="2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20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21">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 calcmode="lin" valueType="num">
                                      <p:cBhvr additive="base">
                                        <p:cTn id="19" dur="2000" fill="hold"/>
                                        <p:tgtEl>
                                          <p:spTgt spid="21">
                                            <p:txEl>
                                              <p:pRg st="1" end="1"/>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21">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 calcmode="lin" valueType="num">
                                      <p:cBhvr additive="base">
                                        <p:cTn id="23" dur="2000" fill="hold"/>
                                        <p:tgtEl>
                                          <p:spTgt spid="21">
                                            <p:txEl>
                                              <p:pRg st="2" end="2"/>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1">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 calcmode="lin" valueType="num">
                                      <p:cBhvr additive="base">
                                        <p:cTn id="27" dur="2000" fill="hold"/>
                                        <p:tgtEl>
                                          <p:spTgt spid="21">
                                            <p:txEl>
                                              <p:pRg st="3" end="3"/>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21">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anim calcmode="lin" valueType="num">
                                      <p:cBhvr additive="base">
                                        <p:cTn id="31" dur="2000" fill="hold"/>
                                        <p:tgtEl>
                                          <p:spTgt spid="21">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21">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anim calcmode="lin" valueType="num">
                                      <p:cBhvr additive="base">
                                        <p:cTn id="35" dur="2000" fill="hold"/>
                                        <p:tgtEl>
                                          <p:spTgt spid="21">
                                            <p:txEl>
                                              <p:pRg st="5" end="5"/>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1">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anim calcmode="lin" valueType="num">
                                      <p:cBhvr additive="base">
                                        <p:cTn id="39" dur="2000" fill="hold"/>
                                        <p:tgtEl>
                                          <p:spTgt spid="21">
                                            <p:txEl>
                                              <p:pRg st="6" end="6"/>
                                            </p:txEl>
                                          </p:spTgt>
                                        </p:tgtEl>
                                        <p:attrNameLst>
                                          <p:attrName>ppt_x</p:attrName>
                                        </p:attrNameLst>
                                      </p:cBhvr>
                                      <p:tavLst>
                                        <p:tav tm="0">
                                          <p:val>
                                            <p:strVal val="0-#ppt_w/2"/>
                                          </p:val>
                                        </p:tav>
                                        <p:tav tm="100000">
                                          <p:val>
                                            <p:strVal val="#ppt_x"/>
                                          </p:val>
                                        </p:tav>
                                      </p:tavLst>
                                    </p:anim>
                                    <p:anim calcmode="lin" valueType="num">
                                      <p:cBhvr additive="base">
                                        <p:cTn id="40" dur="2000" fill="hold"/>
                                        <p:tgtEl>
                                          <p:spTgt spid="21">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anim calcmode="lin" valueType="num">
                                      <p:cBhvr additive="base">
                                        <p:cTn id="43" dur="2000" fill="hold"/>
                                        <p:tgtEl>
                                          <p:spTgt spid="21">
                                            <p:txEl>
                                              <p:pRg st="7" end="7"/>
                                            </p:txEl>
                                          </p:spTgt>
                                        </p:tgtEl>
                                        <p:attrNameLst>
                                          <p:attrName>ppt_x</p:attrName>
                                        </p:attrNameLst>
                                      </p:cBhvr>
                                      <p:tavLst>
                                        <p:tav tm="0">
                                          <p:val>
                                            <p:strVal val="0-#ppt_w/2"/>
                                          </p:val>
                                        </p:tav>
                                        <p:tav tm="100000">
                                          <p:val>
                                            <p:strVal val="#ppt_x"/>
                                          </p:val>
                                        </p:tav>
                                      </p:tavLst>
                                    </p:anim>
                                    <p:anim calcmode="lin" valueType="num">
                                      <p:cBhvr additive="base">
                                        <p:cTn id="44" dur="2000" fill="hold"/>
                                        <p:tgtEl>
                                          <p:spTgt spid="2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err="1" smtClean="0">
                <a:solidFill>
                  <a:srgbClr val="C00000"/>
                </a:solidFill>
                <a:effectLst>
                  <a:outerShdw blurRad="38100" dist="38100" dir="2700000" algn="tl">
                    <a:srgbClr val="000000">
                      <a:alpha val="43137"/>
                    </a:srgbClr>
                  </a:outerShdw>
                </a:effectLst>
                <a:cs typeface="B Titr" pitchFamily="2" charset="-78"/>
              </a:rPr>
              <a:t>Seyghalan</a:t>
            </a:r>
            <a:r>
              <a:rPr lang="en-US" sz="2400" b="1" u="sng" dirty="0" smtClean="0">
                <a:solidFill>
                  <a:srgbClr val="C00000"/>
                </a:solidFill>
                <a:effectLst>
                  <a:outerShdw blurRad="38100" dist="38100" dir="2700000" algn="tl">
                    <a:srgbClr val="000000">
                      <a:alpha val="43137"/>
                    </a:srgbClr>
                  </a:outerShdw>
                </a:effectLst>
                <a:cs typeface="B Titr" pitchFamily="2" charset="-78"/>
              </a:rPr>
              <a:t>-Rasht Real Estate Projects</a:t>
            </a:r>
            <a:endParaRPr lang="en-US" sz="2400" b="1" u="sng" dirty="0">
              <a:solidFill>
                <a:srgbClr val="C00000"/>
              </a:solidFill>
              <a:effectLst>
                <a:outerShdw blurRad="38100" dist="38100" dir="2700000" algn="tl">
                  <a:srgbClr val="000000">
                    <a:alpha val="43137"/>
                  </a:srgbClr>
                </a:outerShdw>
              </a:effectLst>
              <a:cs typeface="B Titr" pitchFamily="2" charset="-78"/>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899592" y="908027"/>
            <a:ext cx="4100542" cy="5032147"/>
          </a:xfrm>
          <a:prstGeom prst="rect">
            <a:avLst/>
          </a:prstGeom>
          <a:noFill/>
        </p:spPr>
        <p:txBody>
          <a:bodyPr wrap="square" rtlCol="1">
            <a:spAutoFit/>
          </a:bodyPr>
          <a:lstStyle/>
          <a:p>
            <a:pPr algn="ctr" rtl="0">
              <a:lnSpc>
                <a:spcPct val="150000"/>
              </a:lnSpc>
            </a:pPr>
            <a:r>
              <a:rPr lang="en-US" sz="1600" b="1" u="sng" dirty="0" smtClean="0"/>
              <a:t>Site </a:t>
            </a:r>
            <a:r>
              <a:rPr lang="en-US" sz="1600" b="1" u="sng" dirty="0"/>
              <a:t>L</a:t>
            </a:r>
            <a:r>
              <a:rPr lang="en-US" sz="1600" b="1" u="sng" dirty="0" smtClean="0"/>
              <a:t>ocation &amp; Description</a:t>
            </a:r>
          </a:p>
          <a:p>
            <a:pPr marL="342900" indent="-342900" algn="just" rtl="0">
              <a:lnSpc>
                <a:spcPct val="150000"/>
              </a:lnSpc>
              <a:buFont typeface="Wingdings" panose="05000000000000000000" pitchFamily="2" charset="2"/>
              <a:buChar char="ü"/>
            </a:pPr>
            <a:r>
              <a:rPr lang="en-US" sz="1600" b="1" dirty="0" err="1" smtClean="0">
                <a:solidFill>
                  <a:srgbClr val="020202"/>
                </a:solidFill>
                <a:cs typeface="B Nazanin" panose="00000400000000000000" pitchFamily="2" charset="-78"/>
              </a:rPr>
              <a:t>Seyghalan</a:t>
            </a:r>
            <a:r>
              <a:rPr lang="en-US" sz="1600" b="1" dirty="0" smtClean="0">
                <a:solidFill>
                  <a:srgbClr val="020202"/>
                </a:solidFill>
                <a:cs typeface="B Nazanin" panose="00000400000000000000" pitchFamily="2" charset="-78"/>
              </a:rPr>
              <a:t> district is located in central core and downtown of Rasht and in neighborhood with Rasht Grand Market.</a:t>
            </a:r>
          </a:p>
          <a:p>
            <a:pPr marL="342900" indent="-342900" algn="just" rtl="0">
              <a:lnSpc>
                <a:spcPct val="150000"/>
              </a:lnSpc>
              <a:buFont typeface="Wingdings" panose="05000000000000000000" pitchFamily="2" charset="2"/>
              <a:buChar char="ü"/>
            </a:pPr>
            <a:r>
              <a:rPr lang="en-US" sz="1600" b="1" dirty="0" smtClean="0">
                <a:solidFill>
                  <a:srgbClr val="020202"/>
                </a:solidFill>
                <a:cs typeface="B Nazanin" panose="00000400000000000000" pitchFamily="2" charset="-78"/>
              </a:rPr>
              <a:t>Number of projects: 4 projects from 20 possible investment project in </a:t>
            </a:r>
            <a:r>
              <a:rPr lang="en-US" sz="1600" b="1" dirty="0" err="1">
                <a:solidFill>
                  <a:srgbClr val="020202"/>
                </a:solidFill>
                <a:cs typeface="B Nazanin" panose="00000400000000000000" pitchFamily="2" charset="-78"/>
              </a:rPr>
              <a:t>S</a:t>
            </a:r>
            <a:r>
              <a:rPr lang="en-US" sz="1600" b="1" dirty="0" err="1" smtClean="0">
                <a:solidFill>
                  <a:srgbClr val="020202"/>
                </a:solidFill>
                <a:cs typeface="B Nazanin" panose="00000400000000000000" pitchFamily="2" charset="-78"/>
              </a:rPr>
              <a:t>eyghalan</a:t>
            </a:r>
            <a:r>
              <a:rPr lang="en-US" sz="1600" b="1" dirty="0" smtClean="0">
                <a:solidFill>
                  <a:srgbClr val="020202"/>
                </a:solidFill>
                <a:cs typeface="B Nazanin" panose="00000400000000000000" pitchFamily="2" charset="-78"/>
              </a:rPr>
              <a:t> district.</a:t>
            </a:r>
          </a:p>
          <a:p>
            <a:pPr marL="342900" indent="-342900" algn="just" rtl="0">
              <a:lnSpc>
                <a:spcPct val="150000"/>
              </a:lnSpc>
              <a:buFont typeface="Wingdings" panose="05000000000000000000" pitchFamily="2" charset="2"/>
              <a:buChar char="ü"/>
            </a:pPr>
            <a:r>
              <a:rPr lang="en-US" sz="1600" b="1" dirty="0">
                <a:solidFill>
                  <a:srgbClr val="020202"/>
                </a:solidFill>
                <a:cs typeface="B Nazanin" panose="00000400000000000000" pitchFamily="2" charset="-78"/>
              </a:rPr>
              <a:t>Total Land area: </a:t>
            </a:r>
            <a:r>
              <a:rPr lang="en-US" sz="1600" b="1" dirty="0" smtClean="0">
                <a:solidFill>
                  <a:srgbClr val="020202"/>
                </a:solidFill>
                <a:cs typeface="B Nazanin" panose="00000400000000000000" pitchFamily="2" charset="-78"/>
              </a:rPr>
              <a:t>4323 </a:t>
            </a:r>
            <a:r>
              <a:rPr lang="en-US" sz="1600" b="1" dirty="0" err="1">
                <a:solidFill>
                  <a:srgbClr val="020202"/>
                </a:solidFill>
                <a:cs typeface="B Nazanin" panose="00000400000000000000" pitchFamily="2" charset="-78"/>
              </a:rPr>
              <a:t>sq</a:t>
            </a:r>
            <a:r>
              <a:rPr lang="en-US" sz="1600" b="1" dirty="0">
                <a:solidFill>
                  <a:srgbClr val="020202"/>
                </a:solidFill>
                <a:cs typeface="B Nazanin" panose="00000400000000000000" pitchFamily="2" charset="-78"/>
              </a:rPr>
              <a:t> m</a:t>
            </a:r>
          </a:p>
          <a:p>
            <a:pPr marL="342900" indent="-342900" algn="just" rtl="0">
              <a:lnSpc>
                <a:spcPct val="150000"/>
              </a:lnSpc>
              <a:buFont typeface="Wingdings" panose="05000000000000000000" pitchFamily="2" charset="2"/>
              <a:buChar char="ü"/>
            </a:pPr>
            <a:r>
              <a:rPr lang="en-US" sz="1600" b="1" dirty="0">
                <a:solidFill>
                  <a:srgbClr val="020202"/>
                </a:solidFill>
                <a:cs typeface="B Nazanin" panose="00000400000000000000" pitchFamily="2" charset="-78"/>
              </a:rPr>
              <a:t>Total Building area: </a:t>
            </a:r>
            <a:r>
              <a:rPr lang="en-US" sz="1600" b="1" dirty="0" smtClean="0">
                <a:solidFill>
                  <a:srgbClr val="020202"/>
                </a:solidFill>
                <a:cs typeface="B Nazanin" panose="00000400000000000000" pitchFamily="2" charset="-78"/>
              </a:rPr>
              <a:t>9400 </a:t>
            </a:r>
            <a:r>
              <a:rPr lang="en-US" sz="1600" b="1" dirty="0" err="1">
                <a:solidFill>
                  <a:srgbClr val="020202"/>
                </a:solidFill>
                <a:cs typeface="B Nazanin" panose="00000400000000000000" pitchFamily="2" charset="-78"/>
              </a:rPr>
              <a:t>sq</a:t>
            </a:r>
            <a:r>
              <a:rPr lang="en-US" sz="1600" b="1" dirty="0">
                <a:solidFill>
                  <a:srgbClr val="020202"/>
                </a:solidFill>
                <a:cs typeface="B Nazanin" panose="00000400000000000000" pitchFamily="2" charset="-78"/>
              </a:rPr>
              <a:t> m</a:t>
            </a:r>
          </a:p>
          <a:p>
            <a:pPr marL="342900" indent="-342900" algn="just" rtl="0">
              <a:lnSpc>
                <a:spcPct val="150000"/>
              </a:lnSpc>
              <a:buFont typeface="Wingdings" panose="05000000000000000000" pitchFamily="2" charset="2"/>
              <a:buChar char="ü"/>
            </a:pPr>
            <a:r>
              <a:rPr lang="en-US" sz="1600" b="1" dirty="0">
                <a:solidFill>
                  <a:srgbClr val="020202"/>
                </a:solidFill>
                <a:cs typeface="B Nazanin" panose="00000400000000000000" pitchFamily="2" charset="-78"/>
              </a:rPr>
              <a:t>Commercial building area: </a:t>
            </a:r>
            <a:r>
              <a:rPr lang="en-US" sz="1600" b="1" dirty="0" smtClean="0">
                <a:solidFill>
                  <a:srgbClr val="020202"/>
                </a:solidFill>
                <a:cs typeface="B Nazanin" panose="00000400000000000000" pitchFamily="2" charset="-78"/>
              </a:rPr>
              <a:t>3840 </a:t>
            </a:r>
            <a:r>
              <a:rPr lang="en-US" sz="1600" b="1" dirty="0" err="1">
                <a:solidFill>
                  <a:srgbClr val="020202"/>
                </a:solidFill>
                <a:cs typeface="B Nazanin" panose="00000400000000000000" pitchFamily="2" charset="-78"/>
              </a:rPr>
              <a:t>sq</a:t>
            </a:r>
            <a:r>
              <a:rPr lang="en-US" sz="1600" b="1" dirty="0">
                <a:solidFill>
                  <a:srgbClr val="020202"/>
                </a:solidFill>
                <a:cs typeface="B Nazanin" panose="00000400000000000000" pitchFamily="2" charset="-78"/>
              </a:rPr>
              <a:t> m</a:t>
            </a:r>
          </a:p>
          <a:p>
            <a:pPr marL="342900" indent="-342900" algn="just" rtl="0">
              <a:lnSpc>
                <a:spcPct val="150000"/>
              </a:lnSpc>
              <a:buFont typeface="Wingdings" panose="05000000000000000000" pitchFamily="2" charset="2"/>
              <a:buChar char="ü"/>
            </a:pPr>
            <a:endParaRPr lang="en-US" b="1" dirty="0" smtClean="0">
              <a:solidFill>
                <a:srgbClr val="020202"/>
              </a:solidFill>
              <a:cs typeface="B Nazanin" panose="00000400000000000000" pitchFamily="2" charset="-78"/>
            </a:endParaRPr>
          </a:p>
          <a:p>
            <a:pPr marL="342900" indent="-342900" algn="just" rtl="0">
              <a:lnSpc>
                <a:spcPct val="150000"/>
              </a:lnSpc>
              <a:buFont typeface="Wingdings" panose="05000000000000000000" pitchFamily="2" charset="2"/>
              <a:buChar char="ü"/>
            </a:pPr>
            <a:endParaRPr lang="fa-IR" b="1" dirty="0">
              <a:solidFill>
                <a:srgbClr val="020202"/>
              </a:solidFill>
              <a:cs typeface="B Nazanin" panose="00000400000000000000" pitchFamily="2" charset="-78"/>
            </a:endParaRPr>
          </a:p>
          <a:p>
            <a:pPr marL="342900" indent="-342900" algn="just" rtl="0">
              <a:lnSpc>
                <a:spcPct val="150000"/>
              </a:lnSpc>
              <a:buFont typeface="Wingdings" panose="05000000000000000000" pitchFamily="2" charset="2"/>
              <a:buChar char="ü"/>
            </a:pPr>
            <a:endParaRPr lang="en-US" b="1" dirty="0" smtClean="0"/>
          </a:p>
        </p:txBody>
      </p:sp>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481" r="15599"/>
          <a:stretch/>
        </p:blipFill>
        <p:spPr bwMode="auto">
          <a:xfrm>
            <a:off x="5046172" y="1205788"/>
            <a:ext cx="3845916" cy="5391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flipV="1">
            <a:off x="7308306" y="4740454"/>
            <a:ext cx="324000" cy="324000"/>
          </a:xfrm>
          <a:prstGeom prst="straightConnector1">
            <a:avLst/>
          </a:prstGeom>
          <a:ln w="76200">
            <a:solidFill>
              <a:schemeClr val="tx1"/>
            </a:solidFill>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7884368" y="5439325"/>
            <a:ext cx="58021" cy="548743"/>
          </a:xfrm>
          <a:prstGeom prst="straightConnector1">
            <a:avLst/>
          </a:prstGeom>
          <a:ln w="76200">
            <a:solidFill>
              <a:schemeClr val="tx1"/>
            </a:solidFill>
            <a:tailEnd type="triangle"/>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a:off x="7213413" y="4142449"/>
            <a:ext cx="324000" cy="324000"/>
          </a:xfrm>
          <a:prstGeom prst="straightConnector1">
            <a:avLst/>
          </a:prstGeom>
          <a:ln w="76200">
            <a:solidFill>
              <a:schemeClr val="tx1"/>
            </a:solidFill>
            <a:tailEnd type="triangle"/>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flipH="1" flipV="1">
            <a:off x="7374638" y="5677724"/>
            <a:ext cx="325550" cy="361470"/>
          </a:xfrm>
          <a:prstGeom prst="straightConnector1">
            <a:avLst/>
          </a:prstGeom>
          <a:ln w="76200">
            <a:solidFill>
              <a:schemeClr val="tx1"/>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38664052"/>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smtClean="0">
                <a:solidFill>
                  <a:srgbClr val="C00000"/>
                </a:solidFill>
                <a:effectLst>
                  <a:outerShdw blurRad="38100" dist="38100" dir="2700000" algn="tl">
                    <a:srgbClr val="000000">
                      <a:alpha val="43137"/>
                    </a:srgbClr>
                  </a:outerShdw>
                </a:effectLst>
                <a:cs typeface="B Titr" pitchFamily="2" charset="-78"/>
              </a:rPr>
              <a:t>Holy Shrine of Imam </a:t>
            </a:r>
            <a:r>
              <a:rPr lang="en-US" sz="2400" b="1" u="sng" dirty="0">
                <a:solidFill>
                  <a:srgbClr val="C00000"/>
                </a:solidFill>
                <a:effectLst>
                  <a:outerShdw blurRad="38100" dist="38100" dir="2700000" algn="tl">
                    <a:srgbClr val="000000">
                      <a:alpha val="43137"/>
                    </a:srgbClr>
                  </a:outerShdw>
                </a:effectLst>
                <a:cs typeface="B Titr" pitchFamily="2" charset="-78"/>
              </a:rPr>
              <a:t>Reza </a:t>
            </a:r>
            <a:r>
              <a:rPr lang="en-US" sz="2400" b="1" u="sng" dirty="0" smtClean="0">
                <a:solidFill>
                  <a:srgbClr val="C00000"/>
                </a:solidFill>
                <a:effectLst>
                  <a:outerShdw blurRad="38100" dist="38100" dir="2700000" algn="tl">
                    <a:srgbClr val="000000">
                      <a:alpha val="43137"/>
                    </a:srgbClr>
                  </a:outerShdw>
                </a:effectLst>
                <a:cs typeface="B Titr" pitchFamily="2" charset="-78"/>
              </a:rPr>
              <a:t>- Mashhad</a:t>
            </a:r>
            <a:endParaRPr lang="en-US" sz="2400" b="1" u="sng" dirty="0">
              <a:solidFill>
                <a:srgbClr val="C00000"/>
              </a:solidFill>
              <a:effectLst>
                <a:outerShdw blurRad="38100" dist="38100" dir="2700000" algn="tl">
                  <a:srgbClr val="000000">
                    <a:alpha val="43137"/>
                  </a:srgbClr>
                </a:outerShdw>
              </a:effectLst>
              <a:cs typeface="B Titr" pitchFamily="2" charset="-78"/>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903506" y="899135"/>
            <a:ext cx="3956526" cy="2169825"/>
          </a:xfrm>
          <a:prstGeom prst="rect">
            <a:avLst/>
          </a:prstGeom>
          <a:noFill/>
        </p:spPr>
        <p:txBody>
          <a:bodyPr wrap="square" rtlCol="1">
            <a:spAutoFit/>
          </a:bodyPr>
          <a:lstStyle/>
          <a:p>
            <a:pPr algn="ctr" rtl="0">
              <a:lnSpc>
                <a:spcPct val="150000"/>
              </a:lnSpc>
            </a:pPr>
            <a:r>
              <a:rPr lang="en-US" b="1" u="sng" dirty="0" smtClean="0"/>
              <a:t>Site </a:t>
            </a:r>
            <a:r>
              <a:rPr lang="en-US" b="1" u="sng" dirty="0"/>
              <a:t>L</a:t>
            </a:r>
            <a:r>
              <a:rPr lang="en-US" b="1" u="sng" dirty="0" smtClean="0"/>
              <a:t>ocation &amp; Description</a:t>
            </a:r>
          </a:p>
          <a:p>
            <a:pPr marL="342900" indent="-342900" algn="just" rtl="0">
              <a:lnSpc>
                <a:spcPct val="150000"/>
              </a:lnSpc>
              <a:buFont typeface="Wingdings" panose="05000000000000000000" pitchFamily="2" charset="2"/>
              <a:buChar char="ü"/>
            </a:pPr>
            <a:r>
              <a:rPr lang="en-US" b="1" dirty="0" smtClean="0"/>
              <a:t>Regeneration and revitalization plan for environmental area of the Holy shrines of Imam Reza including a 366 ha is divided to four sectors.</a:t>
            </a:r>
          </a:p>
        </p:txBody>
      </p:sp>
      <p:sp>
        <p:nvSpPr>
          <p:cNvPr id="21" name="Content Placeholder 2"/>
          <p:cNvSpPr>
            <a:spLocks noGrp="1"/>
          </p:cNvSpPr>
          <p:nvPr>
            <p:ph idx="1"/>
          </p:nvPr>
        </p:nvSpPr>
        <p:spPr>
          <a:xfrm>
            <a:off x="4932040" y="4725144"/>
            <a:ext cx="4101718" cy="1742772"/>
          </a:xfrm>
        </p:spPr>
        <p:txBody>
          <a:bodyPr>
            <a:normAutofit/>
          </a:bodyPr>
          <a:lstStyle/>
          <a:p>
            <a:pPr algn="just" rtl="0"/>
            <a:r>
              <a:rPr lang="en-US" sz="1800" b="1" dirty="0" smtClean="0"/>
              <a:t>Hotel</a:t>
            </a:r>
            <a:r>
              <a:rPr lang="en-US" sz="1800" b="1" dirty="0"/>
              <a:t>, Residential </a:t>
            </a:r>
            <a:r>
              <a:rPr lang="en-US" sz="1800" b="1" dirty="0" smtClean="0"/>
              <a:t>and </a:t>
            </a:r>
            <a:r>
              <a:rPr lang="en-US" sz="1800" b="1" dirty="0"/>
              <a:t>Commercial</a:t>
            </a:r>
            <a:r>
              <a:rPr lang="en-US" sz="1800" b="1" dirty="0" smtClean="0"/>
              <a:t> building area</a:t>
            </a:r>
            <a:r>
              <a:rPr lang="en-US" sz="1800" b="1" dirty="0"/>
              <a:t>: </a:t>
            </a:r>
            <a:r>
              <a:rPr lang="en-US" sz="1800" b="1" dirty="0" smtClean="0"/>
              <a:t>5 million </a:t>
            </a:r>
            <a:r>
              <a:rPr lang="en-US" sz="1800" b="1" dirty="0" err="1" smtClean="0"/>
              <a:t>sq</a:t>
            </a:r>
            <a:r>
              <a:rPr lang="en-US" sz="1800" b="1" dirty="0" smtClean="0"/>
              <a:t> m</a:t>
            </a:r>
          </a:p>
          <a:p>
            <a:pPr algn="just" rtl="0"/>
            <a:r>
              <a:rPr lang="en-US" sz="1800" b="1" dirty="0" smtClean="0"/>
              <a:t>This </a:t>
            </a:r>
            <a:r>
              <a:rPr lang="en-US" sz="1800" b="1" dirty="0"/>
              <a:t>project has </a:t>
            </a:r>
            <a:r>
              <a:rPr lang="en-US" sz="1800" b="1" dirty="0" smtClean="0"/>
              <a:t>lots of </a:t>
            </a:r>
            <a:r>
              <a:rPr lang="en-US" sz="1800" b="1" dirty="0"/>
              <a:t>function which creates a new urban life at the project domain. </a:t>
            </a:r>
            <a:endParaRPr lang="fa-IR" sz="2000" dirty="0" smtClean="0">
              <a:cs typeface="B Nazanin" panose="00000400000000000000" pitchFamily="2" charset="-78"/>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472" y="839349"/>
            <a:ext cx="3636000" cy="3448628"/>
          </a:xfrm>
          <a:prstGeom prst="rect">
            <a:avLst/>
          </a:prstGeom>
        </p:spPr>
      </p:pic>
      <p:pic>
        <p:nvPicPr>
          <p:cNvPr id="23" name="Content Placeholder 3" descr="X:\همكاران\جنتي\My Pictures\project\aks-ravabet omumi\جمعيت زائر در نوروز 88\IMG_4449.jpg"/>
          <p:cNvPicPr>
            <a:picLocks noChangeAspect="1" noChangeArrowheads="1"/>
          </p:cNvPicPr>
          <p:nvPr/>
        </p:nvPicPr>
        <p:blipFill>
          <a:blip r:embed="rId6" cstate="print">
            <a:extLst/>
          </a:blip>
          <a:srcRect/>
          <a:stretch>
            <a:fillRect/>
          </a:stretch>
        </p:blipFill>
        <p:spPr bwMode="auto">
          <a:xfrm>
            <a:off x="4788024" y="908720"/>
            <a:ext cx="4444343" cy="3348000"/>
          </a:xfrm>
          <a:prstGeom prst="rect">
            <a:avLst/>
          </a:prstGeom>
          <a:ln>
            <a:noFill/>
          </a:ln>
          <a:effectLst>
            <a:softEdge rad="112500"/>
          </a:effectLst>
          <a:extLst/>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r="5008" b="10480"/>
          <a:stretch/>
        </p:blipFill>
        <p:spPr>
          <a:xfrm>
            <a:off x="1044048" y="3213433"/>
            <a:ext cx="3960000" cy="3383919"/>
          </a:xfrm>
          <a:prstGeom prst="rect">
            <a:avLst/>
          </a:prstGeom>
        </p:spPr>
      </p:pic>
      <p:pic>
        <p:nvPicPr>
          <p:cNvPr id="25" name="Picture 3" descr="MOSAVAB.jpg"/>
          <p:cNvPicPr>
            <a:picLocks noChangeAspect="1"/>
          </p:cNvPicPr>
          <p:nvPr/>
        </p:nvPicPr>
        <p:blipFill rotWithShape="1">
          <a:blip r:embed="rId8" cstate="print"/>
          <a:srcRect l="1654" t="2954" r="2389" b="15522"/>
          <a:stretch/>
        </p:blipFill>
        <p:spPr bwMode="auto">
          <a:xfrm>
            <a:off x="1058728" y="3168751"/>
            <a:ext cx="3873312" cy="3716633"/>
          </a:xfrm>
          <a:prstGeom prst="rect">
            <a:avLst/>
          </a:prstGeom>
          <a:ln>
            <a:noFill/>
          </a:ln>
          <a:effectLst>
            <a:softEdge rad="112500"/>
          </a:effectLst>
        </p:spPr>
      </p:pic>
    </p:spTree>
    <p:extLst>
      <p:ext uri="{BB962C8B-B14F-4D97-AF65-F5344CB8AC3E}">
        <p14:creationId xmlns:p14="http://schemas.microsoft.com/office/powerpoint/2010/main" val="27502887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ppt_x"/>
                                          </p:val>
                                        </p:tav>
                                      </p:tavLst>
                                    </p:anim>
                                    <p:anim calcmode="lin" valueType="num">
                                      <p:cBhvr additive="base">
                                        <p:cTn id="7" dur="500"/>
                                        <p:tgtEl>
                                          <p:spTgt spid="25"/>
                                        </p:tgtEl>
                                        <p:attrNameLst>
                                          <p:attrName>ppt_y</p:attrName>
                                        </p:attrNameLst>
                                      </p:cBhvr>
                                      <p:tavLst>
                                        <p:tav tm="0">
                                          <p:val>
                                            <p:strVal val="ppt_y"/>
                                          </p:val>
                                        </p:tav>
                                        <p:tav tm="100000">
                                          <p:val>
                                            <p:strVal val="1+ppt_h/2"/>
                                          </p:val>
                                        </p:tav>
                                      </p:tavLst>
                                    </p:anim>
                                    <p:set>
                                      <p:cBhvr>
                                        <p:cTn id="8" dur="1" fill="hold">
                                          <p:stCondLst>
                                            <p:cond delay="499"/>
                                          </p:stCondLst>
                                        </p:cTn>
                                        <p:tgtEl>
                                          <p:spTgt spid="2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3"/>
                                        </p:tgtEl>
                                        <p:attrNameLst>
                                          <p:attrName>ppt_x</p:attrName>
                                        </p:attrNameLst>
                                      </p:cBhvr>
                                      <p:tavLst>
                                        <p:tav tm="0">
                                          <p:val>
                                            <p:strVal val="ppt_x"/>
                                          </p:val>
                                        </p:tav>
                                        <p:tav tm="100000">
                                          <p:val>
                                            <p:strVal val="ppt_x"/>
                                          </p:val>
                                        </p:tav>
                                      </p:tavLst>
                                    </p:anim>
                                    <p:anim calcmode="lin" valueType="num">
                                      <p:cBhvr additive="base">
                                        <p:cTn id="11" dur="500"/>
                                        <p:tgtEl>
                                          <p:spTgt spid="23"/>
                                        </p:tgtEl>
                                        <p:attrNameLst>
                                          <p:attrName>ppt_y</p:attrName>
                                        </p:attrNameLst>
                                      </p:cBhvr>
                                      <p:tavLst>
                                        <p:tav tm="0">
                                          <p:val>
                                            <p:strVal val="ppt_y"/>
                                          </p:val>
                                        </p:tav>
                                        <p:tav tm="100000">
                                          <p:val>
                                            <p:strVal val="1+ppt_h/2"/>
                                          </p:val>
                                        </p:tav>
                                      </p:tavLst>
                                    </p:anim>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92443"/>
          </a:xfrm>
          <a:prstGeom prst="rect">
            <a:avLst/>
          </a:prstGeom>
        </p:spPr>
        <p:txBody>
          <a:bodyPr wrap="square">
            <a:spAutoFit/>
          </a:bodyPr>
          <a:lstStyle/>
          <a:p>
            <a:pPr algn="l" rtl="0"/>
            <a:r>
              <a:rPr lang="en-US" sz="2600" b="1" u="sng" dirty="0">
                <a:effectLst>
                  <a:outerShdw blurRad="38100" dist="38100" dir="2700000" algn="tl">
                    <a:srgbClr val="000000">
                      <a:alpha val="43137"/>
                    </a:srgbClr>
                  </a:outerShdw>
                </a:effectLst>
                <a:cs typeface="B Titr" pitchFamily="2" charset="-78"/>
              </a:rPr>
              <a:t>Residential renewal programs</a:t>
            </a:r>
            <a:endParaRPr lang="fa-IR" sz="26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4" name="TextBox 3"/>
          <p:cNvSpPr txBox="1"/>
          <p:nvPr/>
        </p:nvSpPr>
        <p:spPr>
          <a:xfrm>
            <a:off x="4824028" y="935851"/>
            <a:ext cx="3960440" cy="400110"/>
          </a:xfrm>
          <a:prstGeom prst="rect">
            <a:avLst/>
          </a:prstGeom>
          <a:noFill/>
        </p:spPr>
        <p:txBody>
          <a:bodyPr wrap="square" rtlCol="1">
            <a:spAutoFit/>
          </a:bodyPr>
          <a:lstStyle/>
          <a:p>
            <a:pPr algn="ctr" rtl="0"/>
            <a:r>
              <a:rPr lang="en-US" sz="2000" b="1" dirty="0" smtClean="0"/>
              <a:t>Projects Dispersion  </a:t>
            </a:r>
            <a:endParaRPr lang="fa-IR" sz="2000" b="1" dirty="0"/>
          </a:p>
        </p:txBody>
      </p:sp>
      <p:sp>
        <p:nvSpPr>
          <p:cNvPr id="9" name="TextBox 8"/>
          <p:cNvSpPr txBox="1"/>
          <p:nvPr/>
        </p:nvSpPr>
        <p:spPr>
          <a:xfrm>
            <a:off x="971600" y="908720"/>
            <a:ext cx="3437990" cy="5770811"/>
          </a:xfrm>
          <a:prstGeom prst="rect">
            <a:avLst/>
          </a:prstGeom>
          <a:noFill/>
        </p:spPr>
        <p:txBody>
          <a:bodyPr wrap="square" rtlCol="1">
            <a:spAutoFit/>
          </a:bodyPr>
          <a:lstStyle/>
          <a:p>
            <a:pPr algn="l" rtl="0">
              <a:lnSpc>
                <a:spcPct val="150000"/>
              </a:lnSpc>
            </a:pPr>
            <a:r>
              <a:rPr lang="en-US" b="1" dirty="0" smtClean="0"/>
              <a:t>Proposed projects land area: 5 Ha</a:t>
            </a:r>
          </a:p>
          <a:p>
            <a:pPr algn="l" rtl="0">
              <a:lnSpc>
                <a:spcPct val="150000"/>
              </a:lnSpc>
            </a:pPr>
            <a:r>
              <a:rPr lang="en-US" b="1" dirty="0" smtClean="0"/>
              <a:t>Number of Projects: 24</a:t>
            </a:r>
          </a:p>
          <a:p>
            <a:pPr algn="l" rtl="0">
              <a:lnSpc>
                <a:spcPct val="150000"/>
              </a:lnSpc>
            </a:pPr>
            <a:endParaRPr lang="en-US" b="1" dirty="0"/>
          </a:p>
          <a:p>
            <a:pPr algn="just" rtl="0">
              <a:lnSpc>
                <a:spcPct val="150000"/>
              </a:lnSpc>
            </a:pPr>
            <a:r>
              <a:rPr lang="en-US" sz="1600" b="1" dirty="0" smtClean="0"/>
              <a:t>Regarding to importance of Target </a:t>
            </a:r>
            <a:r>
              <a:rPr lang="en-US" sz="1600" b="1" dirty="0"/>
              <a:t>Areas </a:t>
            </a:r>
            <a:r>
              <a:rPr lang="en-US" sz="1600" b="1" dirty="0" smtClean="0"/>
              <a:t>which includes </a:t>
            </a:r>
            <a:r>
              <a:rPr lang="en-US" sz="1600" b="1" dirty="0"/>
              <a:t>more than 30 percent of urban areas (130 thousands Hectare) and 30 percent of urban household population (4.9 million households</a:t>
            </a:r>
            <a:r>
              <a:rPr lang="en-US" sz="1600" b="1" dirty="0" smtClean="0"/>
              <a:t>), it’s planned to renovate and rebuild more than 2.2 million houses till 2025 in target areas. This considerable amount of construction will provide desirable potential for investors and developers in real estate section. </a:t>
            </a:r>
            <a:endParaRPr lang="fa-IR" b="1" dirty="0">
              <a:solidFill>
                <a:srgbClr val="020202"/>
              </a:solidFill>
              <a:cs typeface="B Nazanin" panose="00000400000000000000" pitchFamily="2" charset="-78"/>
            </a:endParaRPr>
          </a:p>
        </p:txBody>
      </p:sp>
      <p:pic>
        <p:nvPicPr>
          <p:cNvPr id="3" name="Picture 2"/>
          <p:cNvPicPr>
            <a:picLocks/>
          </p:cNvPicPr>
          <p:nvPr/>
        </p:nvPicPr>
        <p:blipFill rotWithShape="1">
          <a:blip r:embed="rId5" cstate="print">
            <a:extLst>
              <a:ext uri="{28A0092B-C50C-407E-A947-70E740481C1C}">
                <a14:useLocalDpi xmlns:a14="http://schemas.microsoft.com/office/drawing/2010/main" val="0"/>
              </a:ext>
            </a:extLst>
          </a:blip>
          <a:srcRect l="8621" t="19550" r="37018" b="10101"/>
          <a:stretch/>
        </p:blipFill>
        <p:spPr>
          <a:xfrm>
            <a:off x="4527288" y="1485312"/>
            <a:ext cx="4464000" cy="4752000"/>
          </a:xfrm>
          <a:prstGeom prst="rect">
            <a:avLst/>
          </a:prstGeom>
          <a:ln>
            <a:noFill/>
          </a:ln>
          <a:effectLst>
            <a:softEdge rad="112500"/>
          </a:effectLst>
        </p:spPr>
      </p:pic>
    </p:spTree>
    <p:extLst>
      <p:ext uri="{BB962C8B-B14F-4D97-AF65-F5344CB8AC3E}">
        <p14:creationId xmlns:p14="http://schemas.microsoft.com/office/powerpoint/2010/main" val="1222604059"/>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smtClean="0">
                <a:solidFill>
                  <a:srgbClr val="C00000"/>
                </a:solidFill>
                <a:effectLst>
                  <a:outerShdw blurRad="38100" dist="38100" dir="2700000" algn="tl">
                    <a:srgbClr val="000000">
                      <a:alpha val="43137"/>
                    </a:srgbClr>
                  </a:outerShdw>
                </a:effectLst>
                <a:cs typeface="B Titr" pitchFamily="2" charset="-78"/>
              </a:rPr>
              <a:t>Cyrus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Resiential</a:t>
            </a:r>
            <a:r>
              <a:rPr lang="en-US" sz="2400" b="1" u="sng" dirty="0" smtClean="0">
                <a:solidFill>
                  <a:srgbClr val="C00000"/>
                </a:solidFill>
                <a:effectLst>
                  <a:outerShdw blurRad="38100" dist="38100" dir="2700000" algn="tl">
                    <a:srgbClr val="000000">
                      <a:alpha val="43137"/>
                    </a:srgbClr>
                  </a:outerShdw>
                </a:effectLst>
                <a:cs typeface="B Titr" pitchFamily="2" charset="-78"/>
              </a:rPr>
              <a:t> Complexes- Tehran</a:t>
            </a:r>
            <a:endParaRPr lang="en-US" sz="2400" b="1" u="sng" dirty="0">
              <a:solidFill>
                <a:srgbClr val="C00000"/>
              </a:solidFill>
              <a:effectLst>
                <a:outerShdw blurRad="38100" dist="38100" dir="2700000" algn="tl">
                  <a:srgbClr val="000000">
                    <a:alpha val="43137"/>
                  </a:srgbClr>
                </a:outerShdw>
              </a:effectLst>
              <a:cs typeface="B Titr" pitchFamily="2" charset="-78"/>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899592" y="908027"/>
            <a:ext cx="4386788" cy="6001643"/>
          </a:xfrm>
          <a:prstGeom prst="rect">
            <a:avLst/>
          </a:prstGeom>
          <a:noFill/>
        </p:spPr>
        <p:txBody>
          <a:bodyPr wrap="square" rtlCol="1">
            <a:spAutoFit/>
          </a:bodyPr>
          <a:lstStyle/>
          <a:p>
            <a:pPr algn="ctr" rtl="0">
              <a:lnSpc>
                <a:spcPct val="150000"/>
              </a:lnSpc>
            </a:pPr>
            <a:r>
              <a:rPr lang="en-US" sz="1600" b="1" u="sng" dirty="0" smtClean="0"/>
              <a:t>Site </a:t>
            </a:r>
            <a:r>
              <a:rPr lang="en-US" sz="1600" b="1" u="sng" dirty="0"/>
              <a:t>L</a:t>
            </a:r>
            <a:r>
              <a:rPr lang="en-US" sz="1600" b="1" u="sng" dirty="0" smtClean="0"/>
              <a:t>ocation &amp; Description</a:t>
            </a:r>
          </a:p>
          <a:p>
            <a:pPr marL="285750" indent="-285750" algn="l" rtl="0">
              <a:lnSpc>
                <a:spcPct val="150000"/>
              </a:lnSpc>
              <a:buFont typeface="Arial" panose="020B0604020202020204" pitchFamily="34" charset="0"/>
              <a:buChar char="•"/>
            </a:pPr>
            <a:r>
              <a:rPr lang="en-US" sz="1600" b="1" dirty="0" smtClean="0"/>
              <a:t>Cyrus District is located in heart of historic region of Tehran.</a:t>
            </a:r>
          </a:p>
          <a:p>
            <a:pPr marL="285750" indent="-285750" algn="l" rtl="0">
              <a:lnSpc>
                <a:spcPct val="150000"/>
              </a:lnSpc>
              <a:buFont typeface="Arial" panose="020B0604020202020204" pitchFamily="34" charset="0"/>
              <a:buChar char="•"/>
            </a:pPr>
            <a:r>
              <a:rPr lang="en-US" sz="1600" b="1" dirty="0" smtClean="0"/>
              <a:t>Approximate size area: 43 hectares</a:t>
            </a:r>
          </a:p>
          <a:p>
            <a:pPr marL="285750" indent="-285750" algn="l" rtl="0">
              <a:lnSpc>
                <a:spcPct val="150000"/>
              </a:lnSpc>
              <a:buFont typeface="Arial" panose="020B0604020202020204" pitchFamily="34" charset="0"/>
              <a:buChar char="•"/>
            </a:pPr>
            <a:r>
              <a:rPr lang="en-US" sz="1600" b="1" dirty="0" smtClean="0"/>
              <a:t>Cyrus District is situated in neighborhood of Tehran Grand Market. </a:t>
            </a:r>
            <a:r>
              <a:rPr lang="en-US" sz="1600" b="1" dirty="0" err="1" smtClean="0"/>
              <a:t>Nayeb</a:t>
            </a:r>
            <a:r>
              <a:rPr lang="en-US" sz="1600" b="1" dirty="0" smtClean="0"/>
              <a:t>-OL-</a:t>
            </a:r>
            <a:r>
              <a:rPr lang="en-US" sz="1600" b="1" dirty="0" err="1" smtClean="0"/>
              <a:t>Saltane</a:t>
            </a:r>
            <a:r>
              <a:rPr lang="en-US" sz="1600" b="1" dirty="0"/>
              <a:t> </a:t>
            </a:r>
            <a:r>
              <a:rPr lang="en-US" sz="1600" b="1" dirty="0" smtClean="0"/>
              <a:t>Market, </a:t>
            </a:r>
            <a:r>
              <a:rPr lang="en-US" sz="1600" b="1" dirty="0" err="1" smtClean="0"/>
              <a:t>DoulAab</a:t>
            </a:r>
            <a:r>
              <a:rPr lang="en-US" sz="1600" b="1" dirty="0" smtClean="0"/>
              <a:t> Gateway,  Traditional Bathhouse and several </a:t>
            </a:r>
            <a:r>
              <a:rPr lang="en-US" sz="1600" b="1" dirty="0"/>
              <a:t>valuable </a:t>
            </a:r>
            <a:r>
              <a:rPr lang="en-US" sz="1600" b="1" dirty="0" smtClean="0"/>
              <a:t>Contemporary historic houses are positioned in this area. </a:t>
            </a:r>
          </a:p>
          <a:p>
            <a:pPr marL="285750" indent="-285750" algn="l" rtl="0">
              <a:lnSpc>
                <a:spcPct val="150000"/>
              </a:lnSpc>
              <a:buFont typeface="Arial" panose="020B0604020202020204" pitchFamily="34" charset="0"/>
              <a:buChar char="•"/>
            </a:pPr>
            <a:r>
              <a:rPr lang="en-US" sz="1600" b="1" dirty="0" smtClean="0"/>
              <a:t>C</a:t>
            </a:r>
            <a:r>
              <a:rPr lang="en-US" sz="1600" b="1" dirty="0" smtClean="0"/>
              <a:t>yrus </a:t>
            </a:r>
            <a:r>
              <a:rPr lang="en-US" sz="1600" b="1" dirty="0" smtClean="0"/>
              <a:t>is potent for conducting housing and real estate projects in various approaches such as affordable housing, rental housing, historic house renovation, commercial and office complex, warehouse projects, parking buildings, cultural events buildings and so on.</a:t>
            </a:r>
            <a:endParaRPr lang="en-US" sz="1600" b="1" u="sng" dirty="0" smtClean="0"/>
          </a:p>
        </p:txBody>
      </p:sp>
      <p:sp>
        <p:nvSpPr>
          <p:cNvPr id="21" name="Content Placeholder 2"/>
          <p:cNvSpPr>
            <a:spLocks noGrp="1"/>
          </p:cNvSpPr>
          <p:nvPr>
            <p:ph idx="1"/>
          </p:nvPr>
        </p:nvSpPr>
        <p:spPr>
          <a:xfrm>
            <a:off x="4932040" y="4261898"/>
            <a:ext cx="3960440" cy="2551478"/>
          </a:xfrm>
        </p:spPr>
        <p:txBody>
          <a:bodyPr>
            <a:normAutofit/>
          </a:bodyPr>
          <a:lstStyle/>
          <a:p>
            <a:pPr marL="514350" indent="-514350" algn="just" rtl="1">
              <a:buFont typeface="Wingdings" panose="05000000000000000000" pitchFamily="2" charset="2"/>
              <a:buBlip>
                <a:blip r:embed="rId5"/>
              </a:buBlip>
            </a:pPr>
            <a:endParaRPr lang="fa-IR" sz="2000" dirty="0" smtClean="0">
              <a:cs typeface="B Nazanin" panose="00000400000000000000" pitchFamily="2" charset="-78"/>
            </a:endParaRPr>
          </a:p>
          <a:p>
            <a:pPr marL="514350" indent="-514350" algn="just" rtl="1">
              <a:buFont typeface="Wingdings" panose="05000000000000000000" pitchFamily="2" charset="2"/>
              <a:buNone/>
            </a:pPr>
            <a:endParaRPr lang="fa-IR" sz="2000" dirty="0" smtClean="0">
              <a:cs typeface="B Nazanin" panose="00000400000000000000" pitchFamily="2" charset="-78"/>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2080" y="857232"/>
            <a:ext cx="3656784" cy="2969073"/>
          </a:xfrm>
          <a:prstGeom prst="rect">
            <a:avLst/>
          </a:prstGeom>
          <a:ln>
            <a:noFill/>
          </a:ln>
          <a:effectLst>
            <a:softEdge rad="112500"/>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0598" y="3789040"/>
            <a:ext cx="4037906" cy="3028430"/>
          </a:xfrm>
          <a:prstGeom prst="rect">
            <a:avLst/>
          </a:prstGeom>
          <a:ln>
            <a:noFill/>
          </a:ln>
          <a:effectLst>
            <a:softEdge rad="112500"/>
          </a:effectLst>
        </p:spPr>
      </p:pic>
    </p:spTree>
    <p:extLst>
      <p:ext uri="{BB962C8B-B14F-4D97-AF65-F5344CB8AC3E}">
        <p14:creationId xmlns:p14="http://schemas.microsoft.com/office/powerpoint/2010/main" val="4069772715"/>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err="1" smtClean="0">
                <a:solidFill>
                  <a:srgbClr val="C00000"/>
                </a:solidFill>
                <a:effectLst>
                  <a:outerShdw blurRad="38100" dist="38100" dir="2700000" algn="tl">
                    <a:srgbClr val="000000">
                      <a:alpha val="43137"/>
                    </a:srgbClr>
                  </a:outerShdw>
                </a:effectLst>
                <a:cs typeface="B Titr" pitchFamily="2" charset="-78"/>
              </a:rPr>
              <a:t>Hegmataneh</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Resiential</a:t>
            </a:r>
            <a:r>
              <a:rPr lang="en-US" sz="2400" b="1" u="sng" dirty="0" smtClean="0">
                <a:solidFill>
                  <a:srgbClr val="C00000"/>
                </a:solidFill>
                <a:effectLst>
                  <a:outerShdw blurRad="38100" dist="38100" dir="2700000" algn="tl">
                    <a:srgbClr val="000000">
                      <a:alpha val="43137"/>
                    </a:srgbClr>
                  </a:outerShdw>
                </a:effectLst>
                <a:cs typeface="B Titr" pitchFamily="2" charset="-78"/>
              </a:rPr>
              <a:t> Complexes-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Hamedan</a:t>
            </a:r>
            <a:endParaRPr lang="en-US" sz="2400" b="1" u="sng" dirty="0">
              <a:solidFill>
                <a:srgbClr val="C00000"/>
              </a:solidFill>
              <a:effectLst>
                <a:outerShdw blurRad="38100" dist="38100" dir="2700000" algn="tl">
                  <a:srgbClr val="000000">
                    <a:alpha val="43137"/>
                  </a:srgbClr>
                </a:outerShdw>
              </a:effectLst>
              <a:cs typeface="B Titr" pitchFamily="2" charset="-78"/>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928662" y="785795"/>
            <a:ext cx="4036262" cy="6001643"/>
          </a:xfrm>
          <a:prstGeom prst="rect">
            <a:avLst/>
          </a:prstGeom>
          <a:noFill/>
        </p:spPr>
        <p:txBody>
          <a:bodyPr wrap="square" rtlCol="1">
            <a:spAutoFit/>
          </a:bodyPr>
          <a:lstStyle/>
          <a:p>
            <a:pPr algn="ctr" rtl="0">
              <a:lnSpc>
                <a:spcPct val="150000"/>
              </a:lnSpc>
            </a:pPr>
            <a:r>
              <a:rPr lang="en-US" sz="1600" b="1" u="sng" dirty="0" smtClean="0"/>
              <a:t>Site </a:t>
            </a:r>
            <a:r>
              <a:rPr lang="en-US" sz="1600" b="1" u="sng" dirty="0"/>
              <a:t>L</a:t>
            </a:r>
            <a:r>
              <a:rPr lang="en-US" sz="1600" b="1" u="sng" dirty="0" smtClean="0"/>
              <a:t>ocation &amp; Description</a:t>
            </a:r>
          </a:p>
          <a:p>
            <a:pPr algn="just" rtl="0">
              <a:lnSpc>
                <a:spcPct val="150000"/>
              </a:lnSpc>
            </a:pPr>
            <a:r>
              <a:rPr lang="en-US" sz="1600" b="1" dirty="0" smtClean="0"/>
              <a:t>Hamadan </a:t>
            </a:r>
            <a:r>
              <a:rPr lang="en-US" sz="1600" b="1" dirty="0"/>
              <a:t>is believed to be among the oldest Iranian cities and one of the oldest in the world. It is possible that it was occupied by the Assyrians in 1100 BCE; the Ancient Greek historian, Herodotus, states that it was the capital of the Medes, around 700 BCE</a:t>
            </a:r>
            <a:r>
              <a:rPr lang="en-US" sz="1600" b="1" dirty="0" smtClean="0"/>
              <a:t>. The </a:t>
            </a:r>
            <a:r>
              <a:rPr lang="en-US" sz="1600" b="1" dirty="0"/>
              <a:t>special nature of this old city and its historic sites attract </a:t>
            </a:r>
            <a:r>
              <a:rPr lang="en-US" sz="1600" b="1" dirty="0" smtClean="0"/>
              <a:t>tourists from all over the world.</a:t>
            </a:r>
          </a:p>
          <a:p>
            <a:pPr algn="just" rtl="0">
              <a:lnSpc>
                <a:spcPct val="150000"/>
              </a:lnSpc>
            </a:pPr>
            <a:r>
              <a:rPr lang="en-US" sz="1600" b="1" dirty="0" smtClean="0"/>
              <a:t>The project’s location is universally unique because it is located in the vicinity of </a:t>
            </a:r>
            <a:r>
              <a:rPr lang="en-US" sz="1600" b="1" dirty="0" err="1" smtClean="0"/>
              <a:t>Hegmataneh</a:t>
            </a:r>
            <a:r>
              <a:rPr lang="en-US" sz="1600" b="1" dirty="0"/>
              <a:t> ancient Hills</a:t>
            </a:r>
            <a:r>
              <a:rPr lang="en-US" sz="1600" b="1" dirty="0" smtClean="0"/>
              <a:t>. </a:t>
            </a:r>
            <a:r>
              <a:rPr lang="en-US" sz="1600" b="1" dirty="0" err="1" smtClean="0"/>
              <a:t>Hegmataneh</a:t>
            </a:r>
            <a:r>
              <a:rPr lang="en-US" sz="1600" b="1" dirty="0" smtClean="0"/>
              <a:t> ancient hills dating back three thousand years to the Medes. </a:t>
            </a:r>
          </a:p>
          <a:p>
            <a:pPr algn="l" rtl="0">
              <a:lnSpc>
                <a:spcPct val="150000"/>
              </a:lnSpc>
            </a:pPr>
            <a:r>
              <a:rPr lang="en-US" sz="1600" b="1" dirty="0" smtClean="0"/>
              <a:t>Land area: 9039 </a:t>
            </a:r>
            <a:r>
              <a:rPr lang="en-US" sz="1600" b="1" dirty="0" err="1" smtClean="0"/>
              <a:t>sq</a:t>
            </a:r>
            <a:r>
              <a:rPr lang="en-US" sz="1600" b="1" dirty="0" smtClean="0"/>
              <a:t> m Residential &amp; Commercial</a:t>
            </a:r>
            <a:endParaRPr lang="en-US" sz="1600" b="1" u="sng"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1419" y="836712"/>
            <a:ext cx="3688149" cy="3372045"/>
          </a:xfrm>
          <a:prstGeom prst="rect">
            <a:avLst/>
          </a:prstGeom>
          <a:ln>
            <a:noFill/>
          </a:ln>
          <a:effectLst>
            <a:softEdge rad="112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9516" y="4208197"/>
            <a:ext cx="4103581" cy="2636516"/>
          </a:xfrm>
          <a:prstGeom prst="rect">
            <a:avLst/>
          </a:prstGeom>
          <a:ln>
            <a:noFill/>
          </a:ln>
          <a:effectLst>
            <a:softEdge rad="112500"/>
          </a:effectLst>
        </p:spPr>
      </p:pic>
      <p:sp>
        <p:nvSpPr>
          <p:cNvPr id="14" name="Freeform 13"/>
          <p:cNvSpPr/>
          <p:nvPr/>
        </p:nvSpPr>
        <p:spPr>
          <a:xfrm>
            <a:off x="5606007" y="1724470"/>
            <a:ext cx="332365" cy="544398"/>
          </a:xfrm>
          <a:custGeom>
            <a:avLst/>
            <a:gdLst>
              <a:gd name="connsiteX0" fmla="*/ 3223 w 332365"/>
              <a:gd name="connsiteY0" fmla="*/ 541058 h 544398"/>
              <a:gd name="connsiteX1" fmla="*/ 303474 w 332365"/>
              <a:gd name="connsiteY1" fmla="*/ 254455 h 544398"/>
              <a:gd name="connsiteX2" fmla="*/ 303474 w 332365"/>
              <a:gd name="connsiteY2" fmla="*/ 36091 h 544398"/>
              <a:gd name="connsiteX3" fmla="*/ 153348 w 332365"/>
              <a:gd name="connsiteY3" fmla="*/ 49739 h 544398"/>
              <a:gd name="connsiteX4" fmla="*/ 3223 w 332365"/>
              <a:gd name="connsiteY4" fmla="*/ 541058 h 54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65" h="544398">
                <a:moveTo>
                  <a:pt x="3223" y="541058"/>
                </a:moveTo>
                <a:cubicBezTo>
                  <a:pt x="28244" y="575177"/>
                  <a:pt x="253432" y="338616"/>
                  <a:pt x="303474" y="254455"/>
                </a:cubicBezTo>
                <a:cubicBezTo>
                  <a:pt x="353516" y="170294"/>
                  <a:pt x="328495" y="70210"/>
                  <a:pt x="303474" y="36091"/>
                </a:cubicBezTo>
                <a:cubicBezTo>
                  <a:pt x="278453" y="1972"/>
                  <a:pt x="201115" y="-29873"/>
                  <a:pt x="153348" y="49739"/>
                </a:cubicBezTo>
                <a:cubicBezTo>
                  <a:pt x="105581" y="129351"/>
                  <a:pt x="-21798" y="506939"/>
                  <a:pt x="3223" y="541058"/>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fa-IR"/>
          </a:p>
        </p:txBody>
      </p:sp>
      <p:cxnSp>
        <p:nvCxnSpPr>
          <p:cNvPr id="16" name="Straight Arrow Connector 15"/>
          <p:cNvCxnSpPr/>
          <p:nvPr/>
        </p:nvCxnSpPr>
        <p:spPr>
          <a:xfrm>
            <a:off x="5220072" y="1724470"/>
            <a:ext cx="385935" cy="128125"/>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772715"/>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92443"/>
          </a:xfrm>
          <a:prstGeom prst="rect">
            <a:avLst/>
          </a:prstGeom>
        </p:spPr>
        <p:txBody>
          <a:bodyPr wrap="square">
            <a:spAutoFit/>
          </a:bodyPr>
          <a:lstStyle/>
          <a:p>
            <a:pPr algn="l" rtl="0"/>
            <a:r>
              <a:rPr lang="en-US" sz="2600" b="1" u="sng" dirty="0" smtClean="0">
                <a:effectLst>
                  <a:outerShdw blurRad="38100" dist="38100" dir="2700000" algn="tl">
                    <a:srgbClr val="000000">
                      <a:alpha val="43137"/>
                    </a:srgbClr>
                  </a:outerShdw>
                </a:effectLst>
                <a:cs typeface="B Titr" pitchFamily="2" charset="-78"/>
              </a:rPr>
              <a:t>Reuse &amp; adaptive </a:t>
            </a:r>
            <a:r>
              <a:rPr lang="en-US" sz="2600" b="1" u="sng" dirty="0">
                <a:effectLst>
                  <a:outerShdw blurRad="38100" dist="38100" dir="2700000" algn="tl">
                    <a:srgbClr val="000000">
                      <a:alpha val="43137"/>
                    </a:srgbClr>
                  </a:outerShdw>
                </a:effectLst>
                <a:cs typeface="B Titr" pitchFamily="2" charset="-78"/>
              </a:rPr>
              <a:t>of Historical Buildings</a:t>
            </a:r>
            <a:endParaRPr lang="fa-IR" sz="26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4" name="TextBox 3"/>
          <p:cNvSpPr txBox="1"/>
          <p:nvPr/>
        </p:nvSpPr>
        <p:spPr>
          <a:xfrm>
            <a:off x="4860032" y="1300698"/>
            <a:ext cx="3960440" cy="400110"/>
          </a:xfrm>
          <a:prstGeom prst="rect">
            <a:avLst/>
          </a:prstGeom>
          <a:noFill/>
        </p:spPr>
        <p:txBody>
          <a:bodyPr wrap="square" rtlCol="1">
            <a:spAutoFit/>
          </a:bodyPr>
          <a:lstStyle/>
          <a:p>
            <a:pPr algn="ctr" rtl="0"/>
            <a:r>
              <a:rPr lang="en-US" sz="2000" b="1" dirty="0" smtClean="0"/>
              <a:t>Projects Dispersion  </a:t>
            </a:r>
            <a:endParaRPr lang="fa-IR" sz="2000" b="1" dirty="0"/>
          </a:p>
        </p:txBody>
      </p:sp>
      <p:sp>
        <p:nvSpPr>
          <p:cNvPr id="9" name="TextBox 8"/>
          <p:cNvSpPr txBox="1"/>
          <p:nvPr/>
        </p:nvSpPr>
        <p:spPr>
          <a:xfrm>
            <a:off x="898048" y="1118349"/>
            <a:ext cx="3745960" cy="5262979"/>
          </a:xfrm>
          <a:prstGeom prst="rect">
            <a:avLst/>
          </a:prstGeom>
          <a:noFill/>
        </p:spPr>
        <p:txBody>
          <a:bodyPr wrap="square" rtlCol="1">
            <a:spAutoFit/>
          </a:bodyPr>
          <a:lstStyle/>
          <a:p>
            <a:pPr algn="just" rtl="0"/>
            <a:r>
              <a:rPr lang="en-US" sz="1600" b="1" dirty="0">
                <a:cs typeface="+mj-cs"/>
              </a:rPr>
              <a:t>Re-use and revival </a:t>
            </a:r>
            <a:r>
              <a:rPr lang="en-US" sz="1600" b="1" dirty="0" smtClean="0">
                <a:cs typeface="+mj-cs"/>
              </a:rPr>
              <a:t>of historical </a:t>
            </a:r>
            <a:r>
              <a:rPr lang="en-US" sz="1600" b="1" dirty="0">
                <a:cs typeface="+mj-cs"/>
              </a:rPr>
              <a:t>and cultural places can provide possibilities </a:t>
            </a:r>
            <a:r>
              <a:rPr lang="en-US" sz="1600" b="1" dirty="0" smtClean="0">
                <a:cs typeface="+mj-cs"/>
              </a:rPr>
              <a:t>such as:</a:t>
            </a:r>
            <a:endParaRPr lang="en-US" sz="1600" b="1" dirty="0">
              <a:cs typeface="+mj-cs"/>
            </a:endParaRPr>
          </a:p>
          <a:p>
            <a:pPr marL="285750" indent="-285750" algn="just" rtl="0">
              <a:buFont typeface="Arial" panose="020B0604020202020204" pitchFamily="34" charset="0"/>
              <a:buChar char="•"/>
            </a:pPr>
            <a:r>
              <a:rPr lang="en-US" sz="1600" b="1" dirty="0" smtClean="0">
                <a:cs typeface="+mj-cs"/>
              </a:rPr>
              <a:t>Providing new </a:t>
            </a:r>
            <a:r>
              <a:rPr lang="en-US" sz="1600" b="1" dirty="0">
                <a:cs typeface="+mj-cs"/>
              </a:rPr>
              <a:t>profitable applications such as hotels, coffee shops and ...</a:t>
            </a:r>
          </a:p>
          <a:p>
            <a:pPr marL="285750" indent="-285750" algn="just" rtl="0">
              <a:buFont typeface="Arial" panose="020B0604020202020204" pitchFamily="34" charset="0"/>
              <a:buChar char="•"/>
            </a:pPr>
            <a:r>
              <a:rPr lang="en-US" sz="1600" b="1" dirty="0" smtClean="0">
                <a:cs typeface="+mj-cs"/>
              </a:rPr>
              <a:t>Renovation of </a:t>
            </a:r>
            <a:r>
              <a:rPr lang="en-US" sz="1600" b="1" dirty="0">
                <a:cs typeface="+mj-cs"/>
              </a:rPr>
              <a:t>the identity of the building and </a:t>
            </a:r>
            <a:r>
              <a:rPr lang="en-US" sz="1600" b="1" dirty="0" smtClean="0">
                <a:cs typeface="+mj-cs"/>
              </a:rPr>
              <a:t>neighborhood.</a:t>
            </a:r>
            <a:endParaRPr lang="en-US" sz="1600" b="1" dirty="0">
              <a:cs typeface="+mj-cs"/>
            </a:endParaRPr>
          </a:p>
          <a:p>
            <a:pPr marL="285750" indent="-285750" algn="just" rtl="0">
              <a:buFont typeface="Arial" panose="020B0604020202020204" pitchFamily="34" charset="0"/>
              <a:buChar char="•"/>
            </a:pPr>
            <a:r>
              <a:rPr lang="en-US" sz="1600" b="1" dirty="0">
                <a:cs typeface="+mj-cs"/>
              </a:rPr>
              <a:t>Promotion of cultural value in the community and </a:t>
            </a:r>
            <a:r>
              <a:rPr lang="en-US" sz="1600" b="1" dirty="0" smtClean="0">
                <a:cs typeface="+mj-cs"/>
              </a:rPr>
              <a:t>Providing </a:t>
            </a:r>
            <a:r>
              <a:rPr lang="en-US" sz="1600" b="1" dirty="0">
                <a:cs typeface="+mj-cs"/>
              </a:rPr>
              <a:t>appropriate space for cultural </a:t>
            </a:r>
            <a:r>
              <a:rPr lang="en-US" sz="1600" b="1" dirty="0" smtClean="0">
                <a:cs typeface="+mj-cs"/>
              </a:rPr>
              <a:t>events.</a:t>
            </a:r>
          </a:p>
          <a:p>
            <a:pPr marL="342900" indent="-342900" algn="just" rtl="0">
              <a:lnSpc>
                <a:spcPct val="150000"/>
              </a:lnSpc>
              <a:buFont typeface="Wingdings" panose="05000000000000000000" pitchFamily="2" charset="2"/>
              <a:buChar char="q"/>
            </a:pPr>
            <a:r>
              <a:rPr lang="en-US" sz="1600" b="1" dirty="0" smtClean="0">
                <a:cs typeface="+mj-cs"/>
              </a:rPr>
              <a:t>Number of Projects: 39</a:t>
            </a:r>
          </a:p>
          <a:p>
            <a:pPr marL="342900" indent="-342900" algn="just" rtl="0">
              <a:lnSpc>
                <a:spcPct val="150000"/>
              </a:lnSpc>
              <a:buFont typeface="Wingdings" panose="05000000000000000000" pitchFamily="2" charset="2"/>
              <a:buChar char="q"/>
            </a:pPr>
            <a:r>
              <a:rPr lang="en-US" sz="1600" b="1" dirty="0" smtClean="0">
                <a:cs typeface="+mj-cs"/>
              </a:rPr>
              <a:t>List Of Main Projects: </a:t>
            </a:r>
          </a:p>
          <a:p>
            <a:pPr marL="342900" indent="-342900" algn="just" rtl="0">
              <a:buFont typeface="Arial" panose="020B0604020202020204" pitchFamily="34" charset="0"/>
              <a:buChar char="•"/>
            </a:pPr>
            <a:r>
              <a:rPr lang="en-US" sz="1600" b="1" dirty="0" smtClean="0">
                <a:cs typeface="+mj-cs"/>
              </a:rPr>
              <a:t>New Cistern- Sari</a:t>
            </a:r>
          </a:p>
          <a:p>
            <a:pPr marL="342900" indent="-342900" algn="just" rtl="0">
              <a:buFont typeface="Arial" panose="020B0604020202020204" pitchFamily="34" charset="0"/>
              <a:buChar char="•"/>
            </a:pPr>
            <a:r>
              <a:rPr lang="en-US" sz="1600" b="1" dirty="0" err="1" smtClean="0">
                <a:cs typeface="+mj-cs"/>
              </a:rPr>
              <a:t>Badi</a:t>
            </a:r>
            <a:r>
              <a:rPr lang="en-US" sz="1600" b="1" dirty="0" smtClean="0">
                <a:cs typeface="+mj-cs"/>
              </a:rPr>
              <a:t> Al </a:t>
            </a:r>
            <a:r>
              <a:rPr lang="en-US" sz="1600" b="1" dirty="0" err="1" smtClean="0">
                <a:cs typeface="+mj-cs"/>
              </a:rPr>
              <a:t>Sanayeh</a:t>
            </a:r>
            <a:r>
              <a:rPr lang="en-US" sz="1600" b="1" dirty="0" smtClean="0">
                <a:cs typeface="+mj-cs"/>
              </a:rPr>
              <a:t> Historical Home Isfahan</a:t>
            </a:r>
          </a:p>
          <a:p>
            <a:pPr marL="342900" indent="-342900" algn="just" rtl="0">
              <a:buFont typeface="Arial" panose="020B0604020202020204" pitchFamily="34" charset="0"/>
              <a:buChar char="•"/>
            </a:pPr>
            <a:r>
              <a:rPr lang="en-US" sz="1600" b="1" dirty="0" err="1" smtClean="0">
                <a:cs typeface="+mj-cs"/>
              </a:rPr>
              <a:t>Habib</a:t>
            </a:r>
            <a:r>
              <a:rPr lang="en-US" sz="1600" b="1" dirty="0" smtClean="0">
                <a:cs typeface="+mj-cs"/>
              </a:rPr>
              <a:t> </a:t>
            </a:r>
            <a:r>
              <a:rPr lang="en-US" sz="1600" b="1" dirty="0" err="1" smtClean="0">
                <a:cs typeface="+mj-cs"/>
              </a:rPr>
              <a:t>Abadi</a:t>
            </a:r>
            <a:r>
              <a:rPr lang="en-US" sz="1600" b="1" dirty="0" smtClean="0">
                <a:cs typeface="+mj-cs"/>
              </a:rPr>
              <a:t> Historical Home- Isfahan</a:t>
            </a:r>
          </a:p>
          <a:p>
            <a:pPr marL="342900" indent="-342900" algn="just" rtl="0">
              <a:buFont typeface="Arial" panose="020B0604020202020204" pitchFamily="34" charset="0"/>
              <a:buChar char="•"/>
            </a:pPr>
            <a:r>
              <a:rPr lang="en-US" sz="1600" b="1" dirty="0" err="1" smtClean="0">
                <a:cs typeface="+mj-cs"/>
              </a:rPr>
              <a:t>Sodaee</a:t>
            </a:r>
            <a:r>
              <a:rPr lang="en-US" sz="1600" b="1" dirty="0" smtClean="0">
                <a:cs typeface="+mj-cs"/>
              </a:rPr>
              <a:t> Historical Home- </a:t>
            </a:r>
            <a:r>
              <a:rPr lang="en-US" sz="1600" b="1" dirty="0" err="1" smtClean="0">
                <a:cs typeface="+mj-cs"/>
              </a:rPr>
              <a:t>Bushehr</a:t>
            </a:r>
            <a:endParaRPr lang="en-US" sz="1600" b="1" dirty="0" smtClean="0">
              <a:cs typeface="+mj-cs"/>
            </a:endParaRPr>
          </a:p>
          <a:p>
            <a:pPr marL="342900" indent="-342900" algn="just" rtl="0">
              <a:buFont typeface="Arial" panose="020B0604020202020204" pitchFamily="34" charset="0"/>
              <a:buChar char="•"/>
            </a:pPr>
            <a:r>
              <a:rPr lang="en-US" sz="1600" b="1" dirty="0" err="1" smtClean="0">
                <a:cs typeface="+mj-cs"/>
              </a:rPr>
              <a:t>Ilkhani</a:t>
            </a:r>
            <a:r>
              <a:rPr lang="en-US" sz="1600" b="1" dirty="0" smtClean="0">
                <a:cs typeface="+mj-cs"/>
              </a:rPr>
              <a:t> Garden </a:t>
            </a:r>
            <a:r>
              <a:rPr lang="en-US" sz="1600" b="1" dirty="0">
                <a:cs typeface="+mj-cs"/>
              </a:rPr>
              <a:t>- </a:t>
            </a:r>
            <a:r>
              <a:rPr lang="en-US" sz="1600" b="1" dirty="0" smtClean="0">
                <a:cs typeface="+mj-cs"/>
              </a:rPr>
              <a:t>Shiraz</a:t>
            </a:r>
          </a:p>
          <a:p>
            <a:pPr marL="342900" indent="-342900" algn="just" rtl="0">
              <a:buFont typeface="Arial" panose="020B0604020202020204" pitchFamily="34" charset="0"/>
              <a:buChar char="•"/>
            </a:pPr>
            <a:r>
              <a:rPr lang="en-US" sz="1600" b="1" dirty="0" err="1">
                <a:cs typeface="+mj-cs"/>
              </a:rPr>
              <a:t>Jolodar</a:t>
            </a:r>
            <a:r>
              <a:rPr lang="en-US" sz="1600" b="1" dirty="0">
                <a:cs typeface="+mj-cs"/>
              </a:rPr>
              <a:t> </a:t>
            </a:r>
            <a:r>
              <a:rPr lang="en-US" sz="1600" b="1" dirty="0" smtClean="0">
                <a:cs typeface="+mj-cs"/>
              </a:rPr>
              <a:t>Bathhouse – </a:t>
            </a:r>
            <a:r>
              <a:rPr lang="en-US" sz="1600" b="1" dirty="0" err="1" smtClean="0">
                <a:cs typeface="+mj-cs"/>
              </a:rPr>
              <a:t>Shushtar</a:t>
            </a:r>
            <a:endParaRPr lang="en-US" sz="1600" b="1" dirty="0" smtClean="0">
              <a:cs typeface="+mj-cs"/>
            </a:endParaRPr>
          </a:p>
          <a:p>
            <a:pPr marL="342900" indent="-342900" algn="just" rtl="0">
              <a:buFont typeface="Arial" panose="020B0604020202020204" pitchFamily="34" charset="0"/>
              <a:buChar char="•"/>
            </a:pPr>
            <a:r>
              <a:rPr lang="en-US" sz="1600" b="1" dirty="0" err="1" smtClean="0">
                <a:cs typeface="+mj-cs"/>
              </a:rPr>
              <a:t>Hekmat</a:t>
            </a:r>
            <a:r>
              <a:rPr lang="en-US" sz="1600" b="1" dirty="0" smtClean="0">
                <a:cs typeface="+mj-cs"/>
              </a:rPr>
              <a:t> School- </a:t>
            </a:r>
            <a:r>
              <a:rPr lang="en-US" sz="1600" b="1" dirty="0" err="1" smtClean="0">
                <a:cs typeface="+mj-cs"/>
              </a:rPr>
              <a:t>Semnan</a:t>
            </a:r>
            <a:endParaRPr lang="en-US" sz="1600" b="1" dirty="0" smtClean="0">
              <a:solidFill>
                <a:srgbClr val="C00000"/>
              </a:solidFill>
              <a:cs typeface="+mj-cs"/>
            </a:endParaRPr>
          </a:p>
        </p:txBody>
      </p:sp>
      <p:pic>
        <p:nvPicPr>
          <p:cNvPr id="3" name="Picture 2"/>
          <p:cNvPicPr>
            <a:picLocks/>
          </p:cNvPicPr>
          <p:nvPr/>
        </p:nvPicPr>
        <p:blipFill rotWithShape="1">
          <a:blip r:embed="rId5" cstate="print">
            <a:extLst>
              <a:ext uri="{28A0092B-C50C-407E-A947-70E740481C1C}">
                <a14:useLocalDpi xmlns:a14="http://schemas.microsoft.com/office/drawing/2010/main" val="0"/>
              </a:ext>
            </a:extLst>
          </a:blip>
          <a:srcRect l="5375" t="19550" r="37018" b="10101"/>
          <a:stretch/>
        </p:blipFill>
        <p:spPr>
          <a:xfrm>
            <a:off x="4644008" y="1701336"/>
            <a:ext cx="4428000" cy="4752000"/>
          </a:xfrm>
          <a:prstGeom prst="rect">
            <a:avLst/>
          </a:prstGeom>
          <a:ln>
            <a:noFill/>
          </a:ln>
          <a:effectLst>
            <a:softEdge rad="112500"/>
          </a:effectLst>
        </p:spPr>
      </p:pic>
    </p:spTree>
    <p:extLst>
      <p:ext uri="{BB962C8B-B14F-4D97-AF65-F5344CB8AC3E}">
        <p14:creationId xmlns:p14="http://schemas.microsoft.com/office/powerpoint/2010/main" val="433077194"/>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spcAft>
                <a:spcPts val="1000"/>
              </a:spcAft>
              <a:buFont typeface="Wingdings" pitchFamily="2" charset="2"/>
              <a:buChar char="Ø"/>
            </a:pPr>
            <a:endParaRPr lang="en-US" dirty="0"/>
          </a:p>
        </p:txBody>
      </p:sp>
      <p:sp>
        <p:nvSpPr>
          <p:cNvPr id="8" name="Rectangle 7"/>
          <p:cNvSpPr/>
          <p:nvPr/>
        </p:nvSpPr>
        <p:spPr>
          <a:xfrm>
            <a:off x="7520008" y="0"/>
            <a:ext cx="1623992"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6500858"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200" b="1" dirty="0">
                <a:solidFill>
                  <a:schemeClr val="bg1"/>
                </a:solidFill>
                <a:effectLst>
                  <a:outerShdw blurRad="38100" dist="38100" dir="2700000" algn="tl">
                    <a:srgbClr val="000000">
                      <a:alpha val="43137"/>
                    </a:srgbClr>
                  </a:outerShdw>
                </a:effectLst>
              </a:rPr>
              <a:t>U</a:t>
            </a:r>
            <a:r>
              <a:rPr lang="en-US" sz="2200" b="1" dirty="0">
                <a:solidFill>
                  <a:schemeClr val="bg1"/>
                </a:solidFill>
              </a:rPr>
              <a:t>rban </a:t>
            </a:r>
            <a:r>
              <a:rPr lang="en-US" sz="2200" b="1" dirty="0">
                <a:solidFill>
                  <a:schemeClr val="bg1"/>
                </a:solidFill>
                <a:effectLst>
                  <a:outerShdw blurRad="38100" dist="38100" dir="2700000" algn="tl">
                    <a:srgbClr val="000000">
                      <a:alpha val="43137"/>
                    </a:srgbClr>
                  </a:outerShdw>
                </a:effectLst>
              </a:rPr>
              <a:t>D</a:t>
            </a:r>
            <a:r>
              <a:rPr lang="en-US" sz="2200" b="1" dirty="0">
                <a:solidFill>
                  <a:schemeClr val="bg1"/>
                </a:solidFill>
              </a:rPr>
              <a:t>evelopment and </a:t>
            </a:r>
            <a:r>
              <a:rPr lang="en-US" sz="2200" b="1" dirty="0">
                <a:solidFill>
                  <a:schemeClr val="bg1"/>
                </a:solidFill>
                <a:effectLst>
                  <a:outerShdw blurRad="38100" dist="38100" dir="2700000" algn="tl">
                    <a:srgbClr val="000000">
                      <a:alpha val="43137"/>
                    </a:srgbClr>
                  </a:outerShdw>
                </a:effectLst>
              </a:rPr>
              <a:t>R</a:t>
            </a:r>
            <a:r>
              <a:rPr lang="en-US" sz="2200" b="1" dirty="0">
                <a:solidFill>
                  <a:schemeClr val="bg1"/>
                </a:solidFill>
              </a:rPr>
              <a:t>evitalization </a:t>
            </a:r>
            <a:r>
              <a:rPr lang="en-US" sz="2200" b="1" dirty="0">
                <a:solidFill>
                  <a:schemeClr val="bg1"/>
                </a:solidFill>
                <a:effectLst>
                  <a:outerShdw blurRad="38100" dist="38100" dir="2700000" algn="tl">
                    <a:srgbClr val="000000">
                      <a:alpha val="43137"/>
                    </a:srgbClr>
                  </a:outerShdw>
                </a:effectLst>
              </a:rPr>
              <a:t>Corporation</a:t>
            </a:r>
            <a:endParaRPr lang="fa-IR" sz="2200" dirty="0"/>
          </a:p>
        </p:txBody>
      </p:sp>
      <p:sp>
        <p:nvSpPr>
          <p:cNvPr id="2" name="Title 1"/>
          <p:cNvSpPr>
            <a:spLocks noGrp="1"/>
          </p:cNvSpPr>
          <p:nvPr>
            <p:ph type="title"/>
          </p:nvPr>
        </p:nvSpPr>
        <p:spPr>
          <a:xfrm>
            <a:off x="944538" y="-130200"/>
            <a:ext cx="6518320" cy="1066800"/>
          </a:xfrm>
        </p:spPr>
        <p:txBody>
          <a:bodyPr>
            <a:noAutofit/>
          </a:bodyPr>
          <a:lstStyle/>
          <a:p>
            <a:pPr algn="l" rtl="0" eaLnBrk="1" fontAlgn="auto" hangingPunct="1">
              <a:spcAft>
                <a:spcPts val="0"/>
              </a:spcAft>
              <a:defRPr/>
            </a:pPr>
            <a:r>
              <a:rPr lang="fa-IR" sz="2000" b="1" dirty="0" smtClean="0">
                <a:solidFill>
                  <a:schemeClr val="bg1"/>
                </a:solidFill>
                <a:effectLst>
                  <a:outerShdw blurRad="38100" dist="38100" dir="2700000" algn="tl">
                    <a:srgbClr val="000000">
                      <a:alpha val="43137"/>
                    </a:srgbClr>
                  </a:outerShdw>
                </a:effectLst>
              </a:rPr>
              <a:t/>
            </a:r>
            <a:br>
              <a:rPr lang="fa-IR"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r>
              <a:rPr lang="en-US" sz="2000" b="1" dirty="0" smtClean="0">
                <a:solidFill>
                  <a:schemeClr val="bg1"/>
                </a:solidFill>
                <a:effectLst>
                  <a:outerShdw blurRad="38100" dist="38100" dir="2700000" algn="tl">
                    <a:srgbClr val="000000">
                      <a:alpha val="43137"/>
                    </a:srgbClr>
                  </a:outerShdw>
                </a:effectLst>
              </a:rPr>
              <a:t/>
            </a:r>
            <a:br>
              <a:rPr lang="en-US" sz="2000" b="1" dirty="0" smtClean="0">
                <a:solidFill>
                  <a:schemeClr val="bg1"/>
                </a:solidFill>
                <a:effectLst>
                  <a:outerShdw blurRad="38100" dist="38100" dir="2700000" algn="tl">
                    <a:srgbClr val="000000">
                      <a:alpha val="43137"/>
                    </a:srgbClr>
                  </a:outerShdw>
                </a:effectLst>
              </a:rPr>
            </a:br>
            <a:endParaRPr lang="fa-IR" sz="2000" b="1" dirty="0">
              <a:solidFill>
                <a:schemeClr val="bg1"/>
              </a:solidFill>
            </a:endParaRPr>
          </a:p>
        </p:txBody>
      </p:sp>
      <p:pic>
        <p:nvPicPr>
          <p:cNvPr id="4" name="Picture 3" descr="آرم اصلی شرکت.jpg"/>
          <p:cNvPicPr>
            <a:picLocks/>
          </p:cNvPicPr>
          <p:nvPr/>
        </p:nvPicPr>
        <p:blipFill>
          <a:blip r:embed="rId3" cstate="print"/>
          <a:srcRect l="22515" r="22218" b="49415"/>
          <a:stretch>
            <a:fillRect/>
          </a:stretch>
        </p:blipFill>
        <p:spPr>
          <a:xfrm>
            <a:off x="52912" y="35256"/>
            <a:ext cx="828000" cy="720000"/>
          </a:xfrm>
          <a:prstGeom prst="rect">
            <a:avLst/>
          </a:prstGeom>
        </p:spPr>
      </p:pic>
      <p:sp>
        <p:nvSpPr>
          <p:cNvPr id="5" name="Rectangle 4"/>
          <p:cNvSpPr/>
          <p:nvPr/>
        </p:nvSpPr>
        <p:spPr>
          <a:xfrm>
            <a:off x="7569140" y="119992"/>
            <a:ext cx="1447256" cy="523220"/>
          </a:xfrm>
          <a:prstGeom prst="rect">
            <a:avLst/>
          </a:prstGeom>
        </p:spPr>
        <p:txBody>
          <a:bodyPr wrap="none">
            <a:spAutoFit/>
          </a:bodyPr>
          <a:lstStyle/>
          <a:p>
            <a:r>
              <a:rPr lang="en-US" sz="2800" b="1" u="sng" dirty="0" smtClean="0">
                <a:effectLst>
                  <a:outerShdw blurRad="38100" dist="38100" dir="2700000" algn="tl">
                    <a:srgbClr val="000000">
                      <a:alpha val="43137"/>
                    </a:srgbClr>
                  </a:outerShdw>
                </a:effectLst>
                <a:cs typeface="B Titr" pitchFamily="2" charset="-78"/>
              </a:rPr>
              <a:t>M</a:t>
            </a:r>
            <a:r>
              <a:rPr lang="en-US" sz="2000" b="1" u="sng" dirty="0" smtClean="0">
                <a:effectLst>
                  <a:outerShdw blurRad="38100" dist="38100" dir="2700000" algn="tl">
                    <a:srgbClr val="000000">
                      <a:alpha val="43137"/>
                    </a:srgbClr>
                  </a:outerShdw>
                </a:effectLst>
                <a:cs typeface="B Titr" pitchFamily="2" charset="-78"/>
              </a:rPr>
              <a:t>ilestones</a:t>
            </a:r>
            <a:endParaRPr lang="fa-IR" sz="20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2000" b="1" dirty="0" smtClean="0">
                <a:solidFill>
                  <a:schemeClr val="bg1"/>
                </a:solidFill>
                <a:effectLst>
                  <a:outerShdw blurRad="38100" dist="38100" dir="2700000" algn="tl">
                    <a:srgbClr val="000000">
                      <a:alpha val="43137"/>
                    </a:srgbClr>
                  </a:outerShdw>
                </a:effectLst>
                <a:latin typeface="+mj-lt"/>
                <a:ea typeface="+mj-ea"/>
                <a:cs typeface="+mj-cs"/>
              </a:rPr>
              <a:t>“Investment Opportunities”</a:t>
            </a:r>
            <a:endParaRPr kumimoji="0" lang="fa-IR" sz="2000" b="1" u="none" strike="noStrike" kern="1200" cap="none" spc="0" normalizeH="0" baseline="0" noProof="0" dirty="0">
              <a:ln>
                <a:noFill/>
              </a:ln>
              <a:solidFill>
                <a:schemeClr val="bg1"/>
              </a:solidFill>
              <a:effectLst/>
              <a:uLnTx/>
              <a:uFillTx/>
              <a:latin typeface="+mj-lt"/>
              <a:ea typeface="+mj-ea"/>
              <a:cs typeface="+mj-cs"/>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3" name="Picture 52" descr="logo1.jpg"/>
          <p:cNvPicPr>
            <a:picLocks/>
          </p:cNvPicPr>
          <p:nvPr/>
        </p:nvPicPr>
        <p:blipFill>
          <a:blip r:embed="rId4"/>
          <a:stretch>
            <a:fillRect/>
          </a:stretch>
        </p:blipFill>
        <p:spPr>
          <a:xfrm>
            <a:off x="62792" y="6098320"/>
            <a:ext cx="792000" cy="720000"/>
          </a:xfrm>
          <a:prstGeom prst="rect">
            <a:avLst/>
          </a:prstGeom>
        </p:spPr>
      </p:pic>
      <p:cxnSp>
        <p:nvCxnSpPr>
          <p:cNvPr id="54" name="Straight Connector 53"/>
          <p:cNvCxnSpPr/>
          <p:nvPr/>
        </p:nvCxnSpPr>
        <p:spPr>
          <a:xfrm rot="10800000">
            <a:off x="5394014" y="1688770"/>
            <a:ext cx="94526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Arc 42"/>
          <p:cNvSpPr/>
          <p:nvPr/>
        </p:nvSpPr>
        <p:spPr>
          <a:xfrm flipH="1">
            <a:off x="2666105" y="1214422"/>
            <a:ext cx="1022439" cy="965270"/>
          </a:xfrm>
          <a:prstGeom prst="arc">
            <a:avLst>
              <a:gd name="adj1" fmla="val 16401934"/>
              <a:gd name="adj2" fmla="val 5265758"/>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cxnSp>
        <p:nvCxnSpPr>
          <p:cNvPr id="45" name="Straight Connector 44"/>
          <p:cNvCxnSpPr/>
          <p:nvPr/>
        </p:nvCxnSpPr>
        <p:spPr>
          <a:xfrm rot="10800000" flipH="1">
            <a:off x="3639038" y="1688770"/>
            <a:ext cx="901531"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flipH="1">
            <a:off x="4397765" y="1278430"/>
            <a:ext cx="773987" cy="794962"/>
          </a:xfrm>
          <a:prstGeom prst="ellipse">
            <a:avLst/>
          </a:prstGeom>
          <a:solidFill>
            <a:schemeClr val="accent3">
              <a:lumMod val="40000"/>
              <a:lumOff val="60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chemeClr val="tx1"/>
                </a:solidFill>
                <a:cs typeface="B Homa" pitchFamily="2" charset="-78"/>
              </a:rPr>
              <a:t>2</a:t>
            </a:r>
            <a:endParaRPr lang="fa-IR" sz="2800" b="1" dirty="0">
              <a:solidFill>
                <a:schemeClr val="tx1"/>
              </a:solidFill>
              <a:cs typeface="B Homa" pitchFamily="2" charset="-78"/>
            </a:endParaRPr>
          </a:p>
        </p:txBody>
      </p:sp>
      <p:cxnSp>
        <p:nvCxnSpPr>
          <p:cNvPr id="50" name="Straight Connector 49"/>
          <p:cNvCxnSpPr/>
          <p:nvPr/>
        </p:nvCxnSpPr>
        <p:spPr>
          <a:xfrm rot="10800000" flipH="1" flipV="1">
            <a:off x="6939745" y="1673530"/>
            <a:ext cx="665519"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flipH="1">
            <a:off x="7606536" y="1278430"/>
            <a:ext cx="773987" cy="794962"/>
          </a:xfrm>
          <a:prstGeom prst="ellipse">
            <a:avLst/>
          </a:prstGeom>
          <a:solidFill>
            <a:schemeClr val="accent4">
              <a:lumMod val="40000"/>
              <a:lumOff val="60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chemeClr val="tx1"/>
                </a:solidFill>
                <a:cs typeface="B Homa" pitchFamily="2" charset="-78"/>
              </a:rPr>
              <a:t>4</a:t>
            </a:r>
            <a:endParaRPr lang="fa-IR" sz="2800" b="1" dirty="0">
              <a:solidFill>
                <a:schemeClr val="tx1"/>
              </a:solidFill>
              <a:cs typeface="B Homa" pitchFamily="2" charset="-78"/>
            </a:endParaRPr>
          </a:p>
        </p:txBody>
      </p:sp>
      <p:sp>
        <p:nvSpPr>
          <p:cNvPr id="52" name="TextBox 51"/>
          <p:cNvSpPr txBox="1"/>
          <p:nvPr/>
        </p:nvSpPr>
        <p:spPr>
          <a:xfrm rot="2170036" flipH="1">
            <a:off x="1328087" y="1820615"/>
            <a:ext cx="712317" cy="338554"/>
          </a:xfrm>
          <a:prstGeom prst="rect">
            <a:avLst/>
          </a:prstGeom>
          <a:noFill/>
        </p:spPr>
        <p:txBody>
          <a:bodyPr wrap="square" rtlCol="1">
            <a:spAutoFit/>
          </a:bodyPr>
          <a:lstStyle/>
          <a:p>
            <a:pPr algn="ctr"/>
            <a:r>
              <a:rPr lang="en-US" sz="1600" b="1" dirty="0" smtClean="0">
                <a:solidFill>
                  <a:srgbClr val="C00000"/>
                </a:solidFill>
                <a:cs typeface="B Zar" pitchFamily="2" charset="-78"/>
              </a:rPr>
              <a:t>1997</a:t>
            </a:r>
            <a:endParaRPr lang="fa-IR" sz="1600" b="1" dirty="0">
              <a:solidFill>
                <a:srgbClr val="C00000"/>
              </a:solidFill>
              <a:cs typeface="B Zar" pitchFamily="2" charset="-78"/>
            </a:endParaRPr>
          </a:p>
        </p:txBody>
      </p:sp>
      <p:sp>
        <p:nvSpPr>
          <p:cNvPr id="57" name="Oval 56"/>
          <p:cNvSpPr/>
          <p:nvPr/>
        </p:nvSpPr>
        <p:spPr>
          <a:xfrm flipH="1">
            <a:off x="6039486" y="1278430"/>
            <a:ext cx="773987" cy="794962"/>
          </a:xfrm>
          <a:prstGeom prst="ellipse">
            <a:avLst/>
          </a:prstGeom>
          <a:solidFill>
            <a:schemeClr val="accent2">
              <a:lumMod val="40000"/>
              <a:lumOff val="60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chemeClr val="tx1"/>
                </a:solidFill>
                <a:cs typeface="B Homa" pitchFamily="2" charset="-78"/>
              </a:rPr>
              <a:t>3</a:t>
            </a:r>
            <a:endParaRPr lang="fa-IR" sz="2800" b="1" dirty="0">
              <a:solidFill>
                <a:schemeClr val="tx1"/>
              </a:solidFill>
              <a:cs typeface="B Homa" pitchFamily="2" charset="-78"/>
            </a:endParaRPr>
          </a:p>
        </p:txBody>
      </p:sp>
      <p:cxnSp>
        <p:nvCxnSpPr>
          <p:cNvPr id="58" name="Straight Connector 57"/>
          <p:cNvCxnSpPr/>
          <p:nvPr/>
        </p:nvCxnSpPr>
        <p:spPr>
          <a:xfrm rot="10800000" flipH="1" flipV="1">
            <a:off x="8371801" y="1688770"/>
            <a:ext cx="665519"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2629611" flipH="1">
            <a:off x="3414541" y="1891436"/>
            <a:ext cx="710581" cy="338554"/>
          </a:xfrm>
          <a:prstGeom prst="rect">
            <a:avLst/>
          </a:prstGeom>
          <a:noFill/>
        </p:spPr>
        <p:txBody>
          <a:bodyPr wrap="square" rtlCol="1">
            <a:spAutoFit/>
          </a:bodyPr>
          <a:lstStyle/>
          <a:p>
            <a:pPr algn="ctr"/>
            <a:r>
              <a:rPr lang="en-US" sz="1600" b="1" dirty="0" smtClean="0">
                <a:solidFill>
                  <a:srgbClr val="C00000"/>
                </a:solidFill>
                <a:cs typeface="B Zar" pitchFamily="2" charset="-78"/>
              </a:rPr>
              <a:t>2003</a:t>
            </a:r>
            <a:endParaRPr lang="fa-IR" sz="1600" b="1" dirty="0">
              <a:solidFill>
                <a:srgbClr val="C00000"/>
              </a:solidFill>
              <a:cs typeface="B Zar" pitchFamily="2" charset="-78"/>
            </a:endParaRPr>
          </a:p>
        </p:txBody>
      </p:sp>
      <p:sp>
        <p:nvSpPr>
          <p:cNvPr id="60" name="TextBox 59"/>
          <p:cNvSpPr txBox="1"/>
          <p:nvPr/>
        </p:nvSpPr>
        <p:spPr>
          <a:xfrm rot="2170036" flipH="1">
            <a:off x="5139501" y="1877353"/>
            <a:ext cx="768618" cy="338554"/>
          </a:xfrm>
          <a:prstGeom prst="rect">
            <a:avLst/>
          </a:prstGeom>
          <a:noFill/>
        </p:spPr>
        <p:txBody>
          <a:bodyPr wrap="square" rtlCol="1">
            <a:spAutoFit/>
          </a:bodyPr>
          <a:lstStyle/>
          <a:p>
            <a:pPr algn="ctr"/>
            <a:r>
              <a:rPr lang="en-US" sz="1600" b="1" dirty="0" smtClean="0">
                <a:solidFill>
                  <a:srgbClr val="C00000"/>
                </a:solidFill>
                <a:cs typeface="B Zar" pitchFamily="2" charset="-78"/>
              </a:rPr>
              <a:t>2009</a:t>
            </a:r>
            <a:endParaRPr lang="fa-IR" sz="1600" b="1" dirty="0">
              <a:solidFill>
                <a:srgbClr val="C00000"/>
              </a:solidFill>
              <a:cs typeface="B Zar" pitchFamily="2" charset="-78"/>
            </a:endParaRPr>
          </a:p>
        </p:txBody>
      </p:sp>
      <p:sp>
        <p:nvSpPr>
          <p:cNvPr id="61" name="Oval 60"/>
          <p:cNvSpPr/>
          <p:nvPr/>
        </p:nvSpPr>
        <p:spPr>
          <a:xfrm flipH="1">
            <a:off x="1661765" y="1631618"/>
            <a:ext cx="124153" cy="1095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2" name="Oval 61"/>
          <p:cNvSpPr/>
          <p:nvPr/>
        </p:nvSpPr>
        <p:spPr>
          <a:xfrm flipH="1">
            <a:off x="3603366" y="1635430"/>
            <a:ext cx="124153" cy="1095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3" name="Oval 62"/>
          <p:cNvSpPr/>
          <p:nvPr/>
        </p:nvSpPr>
        <p:spPr>
          <a:xfrm flipH="1">
            <a:off x="5270343" y="1632572"/>
            <a:ext cx="124153" cy="1095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4" name="Oval 63"/>
          <p:cNvSpPr/>
          <p:nvPr/>
        </p:nvSpPr>
        <p:spPr>
          <a:xfrm flipH="1">
            <a:off x="6927328" y="1624952"/>
            <a:ext cx="124153" cy="1095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5" name="TextBox 64"/>
          <p:cNvSpPr txBox="1"/>
          <p:nvPr/>
        </p:nvSpPr>
        <p:spPr>
          <a:xfrm rot="2170036" flipH="1">
            <a:off x="6745315" y="1856461"/>
            <a:ext cx="723638" cy="338554"/>
          </a:xfrm>
          <a:prstGeom prst="rect">
            <a:avLst/>
          </a:prstGeom>
          <a:noFill/>
        </p:spPr>
        <p:txBody>
          <a:bodyPr wrap="square" rtlCol="1">
            <a:spAutoFit/>
          </a:bodyPr>
          <a:lstStyle/>
          <a:p>
            <a:pPr algn="ctr"/>
            <a:r>
              <a:rPr lang="en-US" sz="1600" b="1" dirty="0" smtClean="0">
                <a:solidFill>
                  <a:srgbClr val="C00000"/>
                </a:solidFill>
                <a:cs typeface="B Zar" pitchFamily="2" charset="-78"/>
              </a:rPr>
              <a:t>2013</a:t>
            </a:r>
            <a:endParaRPr lang="fa-IR" sz="1600" b="1" dirty="0">
              <a:solidFill>
                <a:srgbClr val="C00000"/>
              </a:solidFill>
              <a:cs typeface="B Zar" pitchFamily="2" charset="-78"/>
            </a:endParaRPr>
          </a:p>
        </p:txBody>
      </p:sp>
      <p:cxnSp>
        <p:nvCxnSpPr>
          <p:cNvPr id="67" name="Straight Connector 66"/>
          <p:cNvCxnSpPr/>
          <p:nvPr/>
        </p:nvCxnSpPr>
        <p:spPr>
          <a:xfrm rot="16200000" flipV="1">
            <a:off x="8889059" y="1556093"/>
            <a:ext cx="180976" cy="118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8883853" y="1706761"/>
            <a:ext cx="165386" cy="1212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flipH="1">
            <a:off x="2777842" y="1295004"/>
            <a:ext cx="773987" cy="794962"/>
          </a:xfrm>
          <a:prstGeom prst="ellipse">
            <a:avLst/>
          </a:prstGeom>
          <a:solidFill>
            <a:schemeClr val="accent5">
              <a:lumMod val="40000"/>
              <a:lumOff val="60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chemeClr val="tx1"/>
                </a:solidFill>
                <a:cs typeface="B Homa" pitchFamily="2" charset="-78"/>
              </a:rPr>
              <a:t>1</a:t>
            </a:r>
            <a:endParaRPr lang="fa-IR" sz="2800" b="1" dirty="0">
              <a:solidFill>
                <a:schemeClr val="tx1"/>
              </a:solidFill>
              <a:cs typeface="B Homa" pitchFamily="2" charset="-78"/>
            </a:endParaRPr>
          </a:p>
        </p:txBody>
      </p:sp>
      <p:cxnSp>
        <p:nvCxnSpPr>
          <p:cNvPr id="72" name="Straight Connector 71"/>
          <p:cNvCxnSpPr/>
          <p:nvPr/>
        </p:nvCxnSpPr>
        <p:spPr>
          <a:xfrm rot="10800000" flipH="1">
            <a:off x="1082460" y="1688770"/>
            <a:ext cx="156705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Arc 76"/>
          <p:cNvSpPr/>
          <p:nvPr/>
        </p:nvSpPr>
        <p:spPr>
          <a:xfrm flipH="1">
            <a:off x="4288788" y="1191244"/>
            <a:ext cx="1022439" cy="965270"/>
          </a:xfrm>
          <a:prstGeom prst="arc">
            <a:avLst>
              <a:gd name="adj1" fmla="val 16401934"/>
              <a:gd name="adj2" fmla="val 5265758"/>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78" name="Arc 77"/>
          <p:cNvSpPr/>
          <p:nvPr/>
        </p:nvSpPr>
        <p:spPr>
          <a:xfrm flipH="1">
            <a:off x="5944562" y="1199182"/>
            <a:ext cx="1022439" cy="965270"/>
          </a:xfrm>
          <a:prstGeom prst="arc">
            <a:avLst>
              <a:gd name="adj1" fmla="val 16401934"/>
              <a:gd name="adj2" fmla="val 5265758"/>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79" name="Arc 78"/>
          <p:cNvSpPr/>
          <p:nvPr/>
        </p:nvSpPr>
        <p:spPr>
          <a:xfrm flipH="1">
            <a:off x="7511436" y="1199182"/>
            <a:ext cx="1022439" cy="965270"/>
          </a:xfrm>
          <a:prstGeom prst="arc">
            <a:avLst>
              <a:gd name="adj1" fmla="val 16401934"/>
              <a:gd name="adj2" fmla="val 5265758"/>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80" name="Text Box 23"/>
          <p:cNvSpPr txBox="1">
            <a:spLocks noChangeArrowheads="1"/>
          </p:cNvSpPr>
          <p:nvPr/>
        </p:nvSpPr>
        <p:spPr bwMode="auto">
          <a:xfrm>
            <a:off x="1119602" y="1000108"/>
            <a:ext cx="1393396" cy="963850"/>
          </a:xfrm>
          <a:prstGeom prst="rect">
            <a:avLst/>
          </a:prstGeom>
          <a:noFill/>
          <a:ln w="9525">
            <a:noFill/>
            <a:miter lim="800000"/>
            <a:headEnd/>
            <a:tailEnd/>
          </a:ln>
        </p:spPr>
        <p:txBody>
          <a:bodyPr/>
          <a:lstStyle/>
          <a:p>
            <a:pPr algn="ctr" rtl="0"/>
            <a:r>
              <a:rPr lang="en-GB" sz="1600" b="1" dirty="0" smtClean="0">
                <a:effectLst>
                  <a:outerShdw blurRad="38100" dist="38100" dir="2700000" algn="tl">
                    <a:srgbClr val="000000">
                      <a:alpha val="43137"/>
                    </a:srgbClr>
                  </a:outerShdw>
                </a:effectLst>
                <a:latin typeface="Calibri" pitchFamily="34" charset="0"/>
              </a:rPr>
              <a:t>UDRC</a:t>
            </a:r>
          </a:p>
          <a:p>
            <a:pPr algn="ctr" rtl="0"/>
            <a:r>
              <a:rPr lang="en-GB" sz="1600" b="1" dirty="0" smtClean="0">
                <a:effectLst>
                  <a:outerShdw blurRad="38100" dist="38100" dir="2700000" algn="tl">
                    <a:srgbClr val="000000">
                      <a:alpha val="43137"/>
                    </a:srgbClr>
                  </a:outerShdw>
                </a:effectLst>
                <a:latin typeface="Calibri" pitchFamily="34" charset="0"/>
              </a:rPr>
              <a:t>Foundation </a:t>
            </a:r>
            <a:endParaRPr lang="en-GB" sz="1600" b="1" dirty="0">
              <a:effectLst>
                <a:outerShdw blurRad="38100" dist="38100" dir="2700000" algn="tl">
                  <a:srgbClr val="000000">
                    <a:alpha val="43137"/>
                  </a:srgbClr>
                </a:outerShdw>
              </a:effectLst>
              <a:latin typeface="Calibri" pitchFamily="34" charset="0"/>
            </a:endParaRPr>
          </a:p>
        </p:txBody>
      </p:sp>
      <p:cxnSp>
        <p:nvCxnSpPr>
          <p:cNvPr id="84" name="Straight Connector 83"/>
          <p:cNvCxnSpPr/>
          <p:nvPr/>
        </p:nvCxnSpPr>
        <p:spPr>
          <a:xfrm rot="5400000">
            <a:off x="-606449" y="4536277"/>
            <a:ext cx="4642652" cy="79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1322377" y="4536277"/>
            <a:ext cx="4642652" cy="79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3036889" y="4536277"/>
            <a:ext cx="4642652" cy="79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679963" y="4536277"/>
            <a:ext cx="4642652" cy="79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9" name="Text Box 24"/>
          <p:cNvSpPr txBox="1">
            <a:spLocks noChangeArrowheads="1"/>
          </p:cNvSpPr>
          <p:nvPr/>
        </p:nvSpPr>
        <p:spPr bwMode="auto">
          <a:xfrm>
            <a:off x="1785918" y="2525706"/>
            <a:ext cx="1785950" cy="760418"/>
          </a:xfrm>
          <a:prstGeom prst="rect">
            <a:avLst/>
          </a:prstGeom>
          <a:solidFill>
            <a:schemeClr val="accent5">
              <a:lumMod val="20000"/>
              <a:lumOff val="80000"/>
            </a:schemeClr>
          </a:solidFill>
          <a:ln w="9525">
            <a:noFill/>
            <a:miter lim="800000"/>
            <a:headEnd/>
            <a:tailEnd/>
          </a:ln>
        </p:spPr>
        <p:txBody>
          <a:bodyPr/>
          <a:lstStyle/>
          <a:p>
            <a:pPr algn="l" rtl="0">
              <a:spcAft>
                <a:spcPts val="1000"/>
              </a:spcAft>
              <a:buFont typeface="Wingdings" pitchFamily="2" charset="2"/>
              <a:buChar char="Ø"/>
            </a:pPr>
            <a:r>
              <a:rPr lang="en-GB" sz="1600" dirty="0" smtClean="0">
                <a:latin typeface="Calibri" pitchFamily="34" charset="0"/>
              </a:rPr>
              <a:t>Revision </a:t>
            </a:r>
            <a:r>
              <a:rPr lang="en-GB" sz="1600" dirty="0">
                <a:latin typeface="Calibri" pitchFamily="34" charset="0"/>
              </a:rPr>
              <a:t>of previous plans and </a:t>
            </a:r>
            <a:r>
              <a:rPr lang="en-GB" sz="1600" dirty="0" smtClean="0">
                <a:latin typeface="Calibri" pitchFamily="34" charset="0"/>
              </a:rPr>
              <a:t>policies</a:t>
            </a:r>
          </a:p>
        </p:txBody>
      </p:sp>
      <p:sp>
        <p:nvSpPr>
          <p:cNvPr id="90" name="Text Box 24"/>
          <p:cNvSpPr txBox="1">
            <a:spLocks noChangeArrowheads="1"/>
          </p:cNvSpPr>
          <p:nvPr/>
        </p:nvSpPr>
        <p:spPr bwMode="auto">
          <a:xfrm>
            <a:off x="1785918" y="3325083"/>
            <a:ext cx="1785950" cy="1000132"/>
          </a:xfrm>
          <a:prstGeom prst="rect">
            <a:avLst/>
          </a:prstGeom>
          <a:solidFill>
            <a:schemeClr val="accent5">
              <a:lumMod val="20000"/>
              <a:lumOff val="80000"/>
            </a:schemeClr>
          </a:solidFill>
          <a:ln w="9525">
            <a:noFill/>
            <a:miter lim="800000"/>
            <a:headEnd/>
            <a:tailEnd/>
          </a:ln>
        </p:spPr>
        <p:txBody>
          <a:bodyPr/>
          <a:lstStyle/>
          <a:p>
            <a:pPr algn="l" rtl="0">
              <a:spcAft>
                <a:spcPts val="1000"/>
              </a:spcAft>
              <a:buFont typeface="Wingdings" pitchFamily="2" charset="2"/>
              <a:buChar char="Ø"/>
            </a:pPr>
            <a:r>
              <a:rPr lang="en-GB" sz="1400" dirty="0" smtClean="0">
                <a:latin typeface="Calibri" pitchFamily="34" charset="0"/>
              </a:rPr>
              <a:t>Process of the stabilisation of rules, resources, plans and programmes</a:t>
            </a:r>
          </a:p>
          <a:p>
            <a:pPr algn="l" rtl="0">
              <a:spcAft>
                <a:spcPts val="1000"/>
              </a:spcAft>
            </a:pPr>
            <a:endParaRPr lang="en-GB" sz="1400" dirty="0" smtClean="0">
              <a:latin typeface="Calibri" pitchFamily="34" charset="0"/>
            </a:endParaRPr>
          </a:p>
        </p:txBody>
      </p:sp>
      <p:sp>
        <p:nvSpPr>
          <p:cNvPr id="91" name="Text Box 24"/>
          <p:cNvSpPr txBox="1">
            <a:spLocks noChangeArrowheads="1"/>
          </p:cNvSpPr>
          <p:nvPr/>
        </p:nvSpPr>
        <p:spPr bwMode="auto">
          <a:xfrm>
            <a:off x="3714744" y="2525706"/>
            <a:ext cx="1571636" cy="1260484"/>
          </a:xfrm>
          <a:prstGeom prst="rect">
            <a:avLst/>
          </a:prstGeom>
          <a:solidFill>
            <a:schemeClr val="accent3">
              <a:lumMod val="40000"/>
              <a:lumOff val="60000"/>
            </a:schemeClr>
          </a:solidFill>
          <a:ln w="9525">
            <a:noFill/>
            <a:miter lim="800000"/>
            <a:headEnd/>
            <a:tailEnd/>
          </a:ln>
        </p:spPr>
        <p:txBody>
          <a:bodyPr/>
          <a:lstStyle/>
          <a:p>
            <a:pPr algn="justLow" rtl="0">
              <a:spcAft>
                <a:spcPts val="1000"/>
              </a:spcAft>
              <a:buFont typeface="Wingdings" pitchFamily="2" charset="2"/>
              <a:buChar char="Ø"/>
            </a:pPr>
            <a:r>
              <a:rPr lang="en-GB" sz="1600" dirty="0" smtClean="0">
                <a:latin typeface="Calibri" pitchFamily="34" charset="0"/>
              </a:rPr>
              <a:t> Reconsidering the organisational form (UDRO to UDRC)</a:t>
            </a:r>
          </a:p>
          <a:p>
            <a:pPr algn="l" rtl="0">
              <a:spcAft>
                <a:spcPts val="1000"/>
              </a:spcAft>
            </a:pPr>
            <a:endParaRPr lang="en-US" sz="1600" dirty="0" smtClean="0"/>
          </a:p>
          <a:p>
            <a:pPr algn="l" rtl="0">
              <a:spcAft>
                <a:spcPts val="1000"/>
              </a:spcAft>
              <a:buFont typeface="Wingdings" pitchFamily="2" charset="2"/>
              <a:buChar char="Ø"/>
            </a:pPr>
            <a:endParaRPr lang="en-GB" sz="1600" dirty="0" smtClean="0">
              <a:latin typeface="Calibri" pitchFamily="34" charset="0"/>
            </a:endParaRPr>
          </a:p>
        </p:txBody>
      </p:sp>
      <p:sp>
        <p:nvSpPr>
          <p:cNvPr id="93" name="Text Box 24"/>
          <p:cNvSpPr txBox="1">
            <a:spLocks noChangeArrowheads="1"/>
          </p:cNvSpPr>
          <p:nvPr/>
        </p:nvSpPr>
        <p:spPr bwMode="auto">
          <a:xfrm>
            <a:off x="5429256" y="2513006"/>
            <a:ext cx="1500198" cy="1558936"/>
          </a:xfrm>
          <a:prstGeom prst="rect">
            <a:avLst/>
          </a:prstGeom>
          <a:solidFill>
            <a:schemeClr val="accent2">
              <a:lumMod val="20000"/>
              <a:lumOff val="80000"/>
            </a:schemeClr>
          </a:solidFill>
          <a:ln w="9525">
            <a:noFill/>
            <a:miter lim="800000"/>
            <a:headEnd/>
            <a:tailEnd/>
          </a:ln>
        </p:spPr>
        <p:txBody>
          <a:bodyPr/>
          <a:lstStyle/>
          <a:p>
            <a:pPr algn="l" rtl="0">
              <a:spcAft>
                <a:spcPts val="1000"/>
              </a:spcAft>
              <a:buFont typeface="Wingdings" pitchFamily="2" charset="2"/>
              <a:buChar char="Ø"/>
            </a:pPr>
            <a:r>
              <a:rPr lang="en-US" sz="1600" dirty="0" smtClean="0">
                <a:latin typeface="Calibri" pitchFamily="34" charset="0"/>
              </a:rPr>
              <a:t> Grant fiscal incentives to support Renewal and Regeneration programs   </a:t>
            </a:r>
            <a:endParaRPr lang="en-US" sz="1600" dirty="0" smtClean="0"/>
          </a:p>
        </p:txBody>
      </p:sp>
      <p:sp>
        <p:nvSpPr>
          <p:cNvPr id="94" name="Text Box 24"/>
          <p:cNvSpPr txBox="1">
            <a:spLocks noChangeArrowheads="1"/>
          </p:cNvSpPr>
          <p:nvPr/>
        </p:nvSpPr>
        <p:spPr bwMode="auto">
          <a:xfrm>
            <a:off x="7072330" y="2500306"/>
            <a:ext cx="1643074" cy="1357322"/>
          </a:xfrm>
          <a:prstGeom prst="rect">
            <a:avLst/>
          </a:prstGeom>
          <a:solidFill>
            <a:schemeClr val="accent4">
              <a:lumMod val="40000"/>
              <a:lumOff val="60000"/>
            </a:schemeClr>
          </a:solidFill>
          <a:ln w="9525">
            <a:noFill/>
            <a:miter lim="800000"/>
            <a:headEnd/>
            <a:tailEnd/>
          </a:ln>
        </p:spPr>
        <p:txBody>
          <a:bodyPr/>
          <a:lstStyle/>
          <a:p>
            <a:pPr algn="justLow" rtl="0">
              <a:buFont typeface="Wingdings" pitchFamily="2" charset="2"/>
              <a:buChar char="Ø"/>
            </a:pPr>
            <a:r>
              <a:rPr lang="en-US" sz="1600" dirty="0" smtClean="0">
                <a:cs typeface="B Zar" pitchFamily="2" charset="-78"/>
              </a:rPr>
              <a:t> Community development programs concerning holistic approach </a:t>
            </a:r>
          </a:p>
          <a:p>
            <a:pPr algn="r">
              <a:spcAft>
                <a:spcPts val="1000"/>
              </a:spcAft>
            </a:pPr>
            <a:endParaRPr lang="fa-IR" sz="1600" dirty="0" smtClean="0">
              <a:cs typeface="B Zar" pitchFamily="2" charset="-78"/>
            </a:endParaRPr>
          </a:p>
          <a:p>
            <a:pPr algn="l" rtl="0">
              <a:spcAft>
                <a:spcPts val="1000"/>
              </a:spcAft>
              <a:buFont typeface="Wingdings" pitchFamily="2" charset="2"/>
              <a:buChar char="Ø"/>
            </a:pPr>
            <a:endParaRPr lang="en-US" sz="1600" dirty="0" smtClean="0"/>
          </a:p>
          <a:p>
            <a:pPr algn="l" rtl="0">
              <a:spcAft>
                <a:spcPts val="1000"/>
              </a:spcAft>
              <a:buFont typeface="Wingdings" pitchFamily="2" charset="2"/>
              <a:buChar char="Ø"/>
            </a:pPr>
            <a:endParaRPr lang="en-GB" sz="1600" dirty="0" smtClean="0">
              <a:latin typeface="Calibri" pitchFamily="34" charset="0"/>
            </a:endParaRPr>
          </a:p>
        </p:txBody>
      </p:sp>
      <p:sp>
        <p:nvSpPr>
          <p:cNvPr id="66" name="Rectangle 65"/>
          <p:cNvSpPr/>
          <p:nvPr/>
        </p:nvSpPr>
        <p:spPr>
          <a:xfrm>
            <a:off x="7072330" y="3923733"/>
            <a:ext cx="1643074" cy="584775"/>
          </a:xfrm>
          <a:prstGeom prst="rect">
            <a:avLst/>
          </a:prstGeom>
          <a:solidFill>
            <a:schemeClr val="accent4">
              <a:lumMod val="40000"/>
              <a:lumOff val="60000"/>
            </a:schemeClr>
          </a:solidFill>
        </p:spPr>
        <p:txBody>
          <a:bodyPr wrap="square">
            <a:spAutoFit/>
          </a:bodyPr>
          <a:lstStyle/>
          <a:p>
            <a:pPr algn="justLow" rtl="0">
              <a:buFont typeface="Wingdings" pitchFamily="2" charset="2"/>
              <a:buChar char="Ø"/>
            </a:pPr>
            <a:r>
              <a:rPr lang="en-US" sz="1600" dirty="0" smtClean="0">
                <a:cs typeface="B Zar" pitchFamily="2" charset="-78"/>
              </a:rPr>
              <a:t> Government as facilitator  </a:t>
            </a:r>
            <a:endParaRPr lang="fa-IR" sz="1600" dirty="0" smtClean="0">
              <a:cs typeface="B Zar" pitchFamily="2" charset="-78"/>
            </a:endParaRPr>
          </a:p>
        </p:txBody>
      </p:sp>
      <p:sp>
        <p:nvSpPr>
          <p:cNvPr id="69" name="Rectangle 68"/>
          <p:cNvSpPr/>
          <p:nvPr/>
        </p:nvSpPr>
        <p:spPr>
          <a:xfrm>
            <a:off x="3714744" y="3857628"/>
            <a:ext cx="1571636" cy="1077218"/>
          </a:xfrm>
          <a:prstGeom prst="rect">
            <a:avLst/>
          </a:prstGeom>
          <a:solidFill>
            <a:schemeClr val="accent3">
              <a:lumMod val="40000"/>
              <a:lumOff val="60000"/>
            </a:schemeClr>
          </a:solidFill>
        </p:spPr>
        <p:txBody>
          <a:bodyPr wrap="square">
            <a:spAutoFit/>
          </a:bodyPr>
          <a:lstStyle/>
          <a:p>
            <a:pPr algn="l" rtl="0">
              <a:spcAft>
                <a:spcPts val="1000"/>
              </a:spcAft>
              <a:buFont typeface="Wingdings" pitchFamily="2" charset="2"/>
              <a:buChar char="Ø"/>
            </a:pPr>
            <a:r>
              <a:rPr lang="en-GB" sz="1600" dirty="0" smtClean="0">
                <a:latin typeface="Calibri" pitchFamily="34" charset="0"/>
              </a:rPr>
              <a:t> People participation as a central concern </a:t>
            </a:r>
          </a:p>
        </p:txBody>
      </p:sp>
      <p:sp>
        <p:nvSpPr>
          <p:cNvPr id="74" name="TextBox 73"/>
          <p:cNvSpPr txBox="1"/>
          <p:nvPr/>
        </p:nvSpPr>
        <p:spPr>
          <a:xfrm>
            <a:off x="1785918" y="4383953"/>
            <a:ext cx="1785950" cy="584775"/>
          </a:xfrm>
          <a:prstGeom prst="rect">
            <a:avLst/>
          </a:prstGeom>
          <a:solidFill>
            <a:schemeClr val="accent5">
              <a:lumMod val="20000"/>
              <a:lumOff val="80000"/>
            </a:schemeClr>
          </a:solidFill>
        </p:spPr>
        <p:txBody>
          <a:bodyPr wrap="square" rtlCol="1">
            <a:spAutoFit/>
          </a:bodyPr>
          <a:lstStyle/>
          <a:p>
            <a:pPr algn="l" rtl="0">
              <a:spcAft>
                <a:spcPts val="1000"/>
              </a:spcAft>
              <a:buFont typeface="Wingdings" pitchFamily="2" charset="2"/>
              <a:buChar char="Ø"/>
            </a:pPr>
            <a:r>
              <a:rPr lang="fa-IR" sz="1600" dirty="0" smtClean="0">
                <a:latin typeface="Calibri" pitchFamily="34" charset="0"/>
              </a:rPr>
              <a:t> </a:t>
            </a:r>
            <a:r>
              <a:rPr lang="en-US" sz="1600" dirty="0" smtClean="0">
                <a:latin typeface="Calibri" pitchFamily="34" charset="0"/>
              </a:rPr>
              <a:t>Government as Architecture </a:t>
            </a:r>
          </a:p>
        </p:txBody>
      </p:sp>
      <p:sp>
        <p:nvSpPr>
          <p:cNvPr id="75" name="TextBox 74"/>
          <p:cNvSpPr txBox="1"/>
          <p:nvPr/>
        </p:nvSpPr>
        <p:spPr>
          <a:xfrm>
            <a:off x="1785918" y="5014195"/>
            <a:ext cx="1785950" cy="584775"/>
          </a:xfrm>
          <a:prstGeom prst="rect">
            <a:avLst/>
          </a:prstGeom>
          <a:solidFill>
            <a:schemeClr val="accent5">
              <a:lumMod val="20000"/>
              <a:lumOff val="80000"/>
            </a:schemeClr>
          </a:solidFill>
        </p:spPr>
        <p:txBody>
          <a:bodyPr wrap="square" rtlCol="1">
            <a:spAutoFit/>
          </a:bodyPr>
          <a:lstStyle/>
          <a:p>
            <a:pPr algn="l" rtl="0">
              <a:spcAft>
                <a:spcPts val="1000"/>
              </a:spcAft>
              <a:buFont typeface="Wingdings" pitchFamily="2" charset="2"/>
              <a:buChar char="Ø"/>
            </a:pPr>
            <a:r>
              <a:rPr lang="en-US" sz="1600" dirty="0" smtClean="0">
                <a:latin typeface="Calibri" pitchFamily="34" charset="0"/>
              </a:rPr>
              <a:t>Destruction and renewal </a:t>
            </a:r>
          </a:p>
        </p:txBody>
      </p:sp>
      <p:sp>
        <p:nvSpPr>
          <p:cNvPr id="76" name="TextBox 75"/>
          <p:cNvSpPr txBox="1"/>
          <p:nvPr/>
        </p:nvSpPr>
        <p:spPr>
          <a:xfrm>
            <a:off x="1785918" y="5669837"/>
            <a:ext cx="1785950" cy="830997"/>
          </a:xfrm>
          <a:prstGeom prst="rect">
            <a:avLst/>
          </a:prstGeom>
          <a:solidFill>
            <a:schemeClr val="accent5">
              <a:lumMod val="20000"/>
              <a:lumOff val="80000"/>
            </a:schemeClr>
          </a:solidFill>
        </p:spPr>
        <p:txBody>
          <a:bodyPr wrap="square" rtlCol="1">
            <a:spAutoFit/>
          </a:bodyPr>
          <a:lstStyle/>
          <a:p>
            <a:pPr algn="l" rtl="0">
              <a:buFont typeface="Wingdings" pitchFamily="2" charset="2"/>
              <a:buChar char="Ø"/>
            </a:pPr>
            <a:r>
              <a:rPr lang="en-US" sz="1600" dirty="0" smtClean="0">
                <a:latin typeface="Calibri" pitchFamily="34" charset="0"/>
              </a:rPr>
              <a:t>Top-Down approach in renewal programs </a:t>
            </a:r>
            <a:endParaRPr lang="en-US" sz="1600" dirty="0" smtClean="0"/>
          </a:p>
        </p:txBody>
      </p:sp>
      <p:sp>
        <p:nvSpPr>
          <p:cNvPr id="81" name="TextBox 80"/>
          <p:cNvSpPr txBox="1"/>
          <p:nvPr/>
        </p:nvSpPr>
        <p:spPr>
          <a:xfrm>
            <a:off x="3714744" y="5000636"/>
            <a:ext cx="1571636" cy="584775"/>
          </a:xfrm>
          <a:prstGeom prst="rect">
            <a:avLst/>
          </a:prstGeom>
          <a:solidFill>
            <a:schemeClr val="accent3">
              <a:lumMod val="40000"/>
              <a:lumOff val="60000"/>
            </a:schemeClr>
          </a:solidFill>
        </p:spPr>
        <p:txBody>
          <a:bodyPr wrap="square" rtlCol="1">
            <a:spAutoFit/>
          </a:bodyPr>
          <a:lstStyle/>
          <a:p>
            <a:pPr algn="l" rtl="0">
              <a:spcAft>
                <a:spcPts val="1000"/>
              </a:spcAft>
              <a:buFont typeface="Wingdings" pitchFamily="2" charset="2"/>
              <a:buChar char="Ø"/>
            </a:pPr>
            <a:r>
              <a:rPr lang="fa-IR" sz="1600" dirty="0" smtClean="0">
                <a:latin typeface="Calibri" pitchFamily="34" charset="0"/>
              </a:rPr>
              <a:t> </a:t>
            </a:r>
            <a:r>
              <a:rPr lang="en-US" sz="1600" dirty="0" smtClean="0">
                <a:latin typeface="Calibri" pitchFamily="34" charset="0"/>
              </a:rPr>
              <a:t>Government as provider </a:t>
            </a:r>
          </a:p>
        </p:txBody>
      </p:sp>
      <p:sp>
        <p:nvSpPr>
          <p:cNvPr id="82" name="TextBox 81"/>
          <p:cNvSpPr txBox="1"/>
          <p:nvPr/>
        </p:nvSpPr>
        <p:spPr>
          <a:xfrm>
            <a:off x="7072330" y="4572008"/>
            <a:ext cx="1643074" cy="1323439"/>
          </a:xfrm>
          <a:prstGeom prst="rect">
            <a:avLst/>
          </a:prstGeom>
          <a:solidFill>
            <a:schemeClr val="accent4">
              <a:lumMod val="40000"/>
              <a:lumOff val="60000"/>
            </a:schemeClr>
          </a:solidFill>
        </p:spPr>
        <p:txBody>
          <a:bodyPr wrap="square" rtlCol="1">
            <a:spAutoFit/>
          </a:bodyPr>
          <a:lstStyle/>
          <a:p>
            <a:pPr algn="l" rtl="0">
              <a:buFont typeface="Wingdings" pitchFamily="2" charset="2"/>
              <a:buChar char="Ø"/>
            </a:pPr>
            <a:r>
              <a:rPr lang="en-GB" sz="1600" dirty="0" smtClean="0">
                <a:latin typeface="Calibri" pitchFamily="34" charset="0"/>
              </a:rPr>
              <a:t>UDRC </a:t>
            </a:r>
            <a:r>
              <a:rPr lang="en-GB" sz="1600" dirty="0" smtClean="0">
                <a:latin typeface="Calibri" pitchFamily="34" charset="0"/>
              </a:rPr>
              <a:t>as National Centre for Urban Regeneration programs</a:t>
            </a:r>
          </a:p>
        </p:txBody>
      </p:sp>
      <p:sp>
        <p:nvSpPr>
          <p:cNvPr id="83" name="TextBox 82"/>
          <p:cNvSpPr txBox="1"/>
          <p:nvPr/>
        </p:nvSpPr>
        <p:spPr>
          <a:xfrm>
            <a:off x="3714744" y="5643579"/>
            <a:ext cx="1571636" cy="1077218"/>
          </a:xfrm>
          <a:prstGeom prst="rect">
            <a:avLst/>
          </a:prstGeom>
          <a:solidFill>
            <a:schemeClr val="accent3">
              <a:lumMod val="40000"/>
              <a:lumOff val="60000"/>
            </a:schemeClr>
          </a:solidFill>
        </p:spPr>
        <p:txBody>
          <a:bodyPr wrap="square" rtlCol="1">
            <a:spAutoFit/>
          </a:bodyPr>
          <a:lstStyle/>
          <a:p>
            <a:pPr algn="l" rtl="0">
              <a:buFont typeface="Wingdings" pitchFamily="2" charset="2"/>
              <a:buChar char="Ø"/>
            </a:pPr>
            <a:r>
              <a:rPr lang="en-GB" sz="1600" dirty="0" smtClean="0">
                <a:latin typeface="Calibri" pitchFamily="34" charset="0"/>
              </a:rPr>
              <a:t>Establishment of the regional regeneration companies</a:t>
            </a:r>
            <a:endParaRPr lang="en-US" sz="1600" dirty="0" smtClean="0"/>
          </a:p>
        </p:txBody>
      </p:sp>
    </p:spTree>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21" name="Content Placeholder 2"/>
          <p:cNvSpPr>
            <a:spLocks noGrp="1"/>
          </p:cNvSpPr>
          <p:nvPr>
            <p:ph idx="1"/>
          </p:nvPr>
        </p:nvSpPr>
        <p:spPr>
          <a:xfrm>
            <a:off x="4932040" y="4261898"/>
            <a:ext cx="3960440" cy="2551478"/>
          </a:xfrm>
        </p:spPr>
        <p:txBody>
          <a:bodyPr>
            <a:normAutofit/>
          </a:bodyPr>
          <a:lstStyle/>
          <a:p>
            <a:pPr marL="514350" indent="-514350" algn="just" rtl="1">
              <a:buFont typeface="Wingdings" panose="05000000000000000000" pitchFamily="2" charset="2"/>
              <a:buBlip>
                <a:blip r:embed="rId5"/>
              </a:buBlip>
            </a:pPr>
            <a:endParaRPr lang="fa-IR" sz="2000" dirty="0" smtClean="0">
              <a:cs typeface="B Nazanin" panose="00000400000000000000" pitchFamily="2" charset="-78"/>
            </a:endParaRPr>
          </a:p>
          <a:p>
            <a:pPr marL="514350" indent="-514350" algn="just" rtl="1">
              <a:buFont typeface="Wingdings" panose="05000000000000000000" pitchFamily="2" charset="2"/>
              <a:buNone/>
            </a:pPr>
            <a:endParaRPr lang="fa-IR" sz="2000" dirty="0" smtClean="0">
              <a:cs typeface="B Nazanin" panose="00000400000000000000" pitchFamily="2" charset="-78"/>
            </a:endParaRPr>
          </a:p>
        </p:txBody>
      </p:sp>
      <p:pic>
        <p:nvPicPr>
          <p:cNvPr id="17" name="Picture 16" descr="C:\Users\s.jafari.UDRO\Desktop\روابط عمومی - خانم جعفری\Adaptive Reuse\خانه فاضلی- ساری.jpg"/>
          <p:cNvPicPr/>
          <p:nvPr/>
        </p:nvPicPr>
        <p:blipFill>
          <a:blip r:embed="rId6"/>
          <a:srcRect/>
          <a:stretch>
            <a:fillRect/>
          </a:stretch>
        </p:blipFill>
        <p:spPr bwMode="auto">
          <a:xfrm>
            <a:off x="971600" y="836712"/>
            <a:ext cx="3685339" cy="3156282"/>
          </a:xfrm>
          <a:prstGeom prst="rect">
            <a:avLst/>
          </a:prstGeom>
          <a:ln>
            <a:noFill/>
          </a:ln>
          <a:effectLst>
            <a:softEdge rad="112500"/>
          </a:effectLst>
        </p:spPr>
      </p:pic>
      <p:sp>
        <p:nvSpPr>
          <p:cNvPr id="18" name="Rectangle 17"/>
          <p:cNvSpPr/>
          <p:nvPr/>
        </p:nvSpPr>
        <p:spPr>
          <a:xfrm>
            <a:off x="2224467" y="104458"/>
            <a:ext cx="6919533" cy="492443"/>
          </a:xfrm>
          <a:prstGeom prst="rect">
            <a:avLst/>
          </a:prstGeom>
        </p:spPr>
        <p:txBody>
          <a:bodyPr wrap="square">
            <a:spAutoFit/>
          </a:bodyPr>
          <a:lstStyle/>
          <a:p>
            <a:pPr algn="l" rtl="0"/>
            <a:r>
              <a:rPr lang="en-US" sz="2600" b="1" u="sng" dirty="0" smtClean="0">
                <a:effectLst>
                  <a:outerShdw blurRad="38100" dist="38100" dir="2700000" algn="tl">
                    <a:srgbClr val="000000">
                      <a:alpha val="43137"/>
                    </a:srgbClr>
                  </a:outerShdw>
                </a:effectLst>
                <a:cs typeface="B Titr" pitchFamily="2" charset="-78"/>
              </a:rPr>
              <a:t>Reuse and adaptive use </a:t>
            </a:r>
            <a:r>
              <a:rPr lang="en-US" sz="2600" b="1" u="sng" dirty="0">
                <a:effectLst>
                  <a:outerShdw blurRad="38100" dist="38100" dir="2700000" algn="tl">
                    <a:srgbClr val="000000">
                      <a:alpha val="43137"/>
                    </a:srgbClr>
                  </a:outerShdw>
                </a:effectLst>
                <a:cs typeface="B Titr" pitchFamily="2" charset="-78"/>
              </a:rPr>
              <a:t>of Historical Buildings</a:t>
            </a:r>
            <a:endParaRPr lang="fa-IR" sz="2600" u="sng"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2153" y="1118281"/>
            <a:ext cx="4233087" cy="3174815"/>
          </a:xfrm>
          <a:prstGeom prst="rect">
            <a:avLst/>
          </a:prstGeom>
          <a:ln>
            <a:noFill/>
          </a:ln>
          <a:effectLst>
            <a:softEdge rad="112500"/>
          </a:effectLst>
        </p:spPr>
      </p:pic>
      <p:pic>
        <p:nvPicPr>
          <p:cNvPr id="16" name="Picture 2" descr="H85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537" y="3991316"/>
            <a:ext cx="2854399" cy="288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I:\New Pictures\kermanshah\Feyz Abad\DSC_035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764" t="11247" b="14116"/>
          <a:stretch/>
        </p:blipFill>
        <p:spPr bwMode="auto">
          <a:xfrm>
            <a:off x="4183205" y="4293096"/>
            <a:ext cx="4551524"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8312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4" name="Rectangle 63"/>
          <p:cNvSpPr/>
          <p:nvPr/>
        </p:nvSpPr>
        <p:spPr>
          <a:xfrm>
            <a:off x="1326810" y="4071942"/>
            <a:ext cx="7639104" cy="707886"/>
          </a:xfrm>
          <a:prstGeom prst="rect">
            <a:avLst/>
          </a:prstGeom>
          <a:solidFill>
            <a:schemeClr val="bg1">
              <a:lumMod val="85000"/>
            </a:schemeClr>
          </a:solidFill>
        </p:spPr>
        <p:txBody>
          <a:bodyPr wrap="square">
            <a:spAutoFit/>
          </a:bodyPr>
          <a:lstStyle/>
          <a:p>
            <a:pPr marL="361950" lvl="0" algn="justLow" rtl="0"/>
            <a:r>
              <a:rPr lang="en-US" sz="2000" b="1" dirty="0" smtClean="0">
                <a:latin typeface="Times New Roman" pitchFamily="18" charset="0"/>
                <a:cs typeface="Times New Roman" pitchFamily="18" charset="0"/>
              </a:rPr>
              <a:t>Promote Identity, Sense of Places and Protection of Values in Target areas.</a:t>
            </a:r>
            <a:endParaRPr kumimoji="0" lang="fa-IR" sz="2000" b="0" i="0" u="none" strike="noStrike" cap="none" normalizeH="0" baseline="0" dirty="0" smtClean="0">
              <a:ln>
                <a:noFill/>
              </a:ln>
              <a:solidFill>
                <a:schemeClr val="tx1"/>
              </a:solidFill>
              <a:effectLst/>
              <a:latin typeface="Calibri" pitchFamily="34" charset="0"/>
              <a:ea typeface="Calibri" pitchFamily="34" charset="0"/>
              <a:cs typeface="B Zar" pitchFamily="2" charset="-78"/>
            </a:endParaRPr>
          </a:p>
        </p:txBody>
      </p:sp>
      <p:sp>
        <p:nvSpPr>
          <p:cNvPr id="63" name="Rectangle 62"/>
          <p:cNvSpPr/>
          <p:nvPr/>
        </p:nvSpPr>
        <p:spPr>
          <a:xfrm>
            <a:off x="1301092" y="3150506"/>
            <a:ext cx="7659106" cy="707886"/>
          </a:xfrm>
          <a:prstGeom prst="rect">
            <a:avLst/>
          </a:prstGeom>
          <a:solidFill>
            <a:schemeClr val="bg1">
              <a:lumMod val="85000"/>
            </a:schemeClr>
          </a:solidFill>
        </p:spPr>
        <p:txBody>
          <a:bodyPr wrap="square">
            <a:spAutoFit/>
          </a:bodyPr>
          <a:lstStyle/>
          <a:p>
            <a:pPr marL="361950" lvl="0" algn="justLow" rtl="0"/>
            <a:r>
              <a:rPr lang="en-US" sz="2000" b="1" dirty="0" smtClean="0">
                <a:latin typeface="Times New Roman" pitchFamily="18" charset="0"/>
                <a:cs typeface="Times New Roman" pitchFamily="18" charset="0"/>
              </a:rPr>
              <a:t>Promote Urban Resilience, Mobilize and Retrofit Cities to Face with Disasters.  </a:t>
            </a:r>
            <a:endParaRPr kumimoji="0" lang="fa-IR" sz="2000" b="0" i="0" u="none" strike="noStrike" cap="none" normalizeH="0" baseline="0" dirty="0" smtClean="0">
              <a:ln>
                <a:noFill/>
              </a:ln>
              <a:solidFill>
                <a:schemeClr val="tx1"/>
              </a:solidFill>
              <a:effectLst/>
              <a:latin typeface="Calibri" pitchFamily="34" charset="0"/>
              <a:ea typeface="Calibri" pitchFamily="34" charset="0"/>
              <a:cs typeface="B Zar" pitchFamily="2" charset="-78"/>
            </a:endParaRPr>
          </a:p>
        </p:txBody>
      </p:sp>
      <p:sp>
        <p:nvSpPr>
          <p:cNvPr id="61" name="Rectangle 60"/>
          <p:cNvSpPr/>
          <p:nvPr/>
        </p:nvSpPr>
        <p:spPr>
          <a:xfrm>
            <a:off x="1321094" y="2221048"/>
            <a:ext cx="7639104" cy="707886"/>
          </a:xfrm>
          <a:prstGeom prst="rect">
            <a:avLst/>
          </a:prstGeom>
          <a:solidFill>
            <a:schemeClr val="bg1">
              <a:lumMod val="85000"/>
            </a:schemeClr>
          </a:solidFill>
        </p:spPr>
        <p:txBody>
          <a:bodyPr wrap="square">
            <a:spAutoFit/>
          </a:bodyPr>
          <a:lstStyle/>
          <a:p>
            <a:pPr marL="361950" lvl="0" algn="l" rtl="0"/>
            <a:r>
              <a:rPr lang="en-US" sz="2000" b="1" dirty="0" smtClean="0">
                <a:latin typeface="Times New Roman" pitchFamily="18" charset="0"/>
                <a:cs typeface="Times New Roman" pitchFamily="18" charset="0"/>
              </a:rPr>
              <a:t>Urban poverty Alleviation and Prevention of its Reproduction, concerning Enabling Residents of Target Areas.</a:t>
            </a:r>
            <a:endParaRPr kumimoji="0" lang="fa-IR" sz="2000" b="0" i="0" u="none" strike="noStrike" cap="none" normalizeH="0" baseline="0" dirty="0" smtClean="0">
              <a:ln>
                <a:noFill/>
              </a:ln>
              <a:solidFill>
                <a:schemeClr val="tx1"/>
              </a:solidFill>
              <a:effectLst/>
              <a:latin typeface="Calibri" pitchFamily="34" charset="0"/>
              <a:ea typeface="Calibri" pitchFamily="34" charset="0"/>
              <a:cs typeface="B Zar" pitchFamily="2" charset="-78"/>
            </a:endParaRPr>
          </a:p>
        </p:txBody>
      </p:sp>
      <p:sp>
        <p:nvSpPr>
          <p:cNvPr id="8" name="Rectangle 7"/>
          <p:cNvSpPr/>
          <p:nvPr/>
        </p:nvSpPr>
        <p:spPr>
          <a:xfrm>
            <a:off x="7520008" y="0"/>
            <a:ext cx="1623992"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6500858"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1005498" y="-130200"/>
            <a:ext cx="6518320" cy="1066800"/>
          </a:xfrm>
        </p:spPr>
        <p:txBody>
          <a:bodyPr>
            <a:noAutofit/>
          </a:bodyPr>
          <a:lstStyle/>
          <a:p>
            <a:pPr rtl="0" eaLnBrk="1" fontAlgn="auto" hangingPunct="1">
              <a:spcAft>
                <a:spcPts val="0"/>
              </a:spcAft>
              <a:defRPr/>
            </a:pPr>
            <a:r>
              <a:rPr lang="en-US" sz="2200" b="1" dirty="0" smtClean="0">
                <a:solidFill>
                  <a:schemeClr val="bg1"/>
                </a:solidFill>
                <a:effectLst>
                  <a:outerShdw blurRad="38100" dist="38100" dir="2700000" algn="tl">
                    <a:srgbClr val="000000">
                      <a:alpha val="43137"/>
                    </a:srgbClr>
                  </a:outerShdw>
                </a:effectLst>
              </a:rPr>
              <a:t>U</a:t>
            </a:r>
            <a:r>
              <a:rPr lang="en-US" sz="2200" b="1" dirty="0" smtClean="0">
                <a:solidFill>
                  <a:schemeClr val="bg1"/>
                </a:solidFill>
              </a:rPr>
              <a:t>rban </a:t>
            </a:r>
            <a:r>
              <a:rPr lang="en-US" sz="2200" b="1" dirty="0" smtClean="0">
                <a:solidFill>
                  <a:schemeClr val="bg1"/>
                </a:solidFill>
                <a:effectLst>
                  <a:outerShdw blurRad="38100" dist="38100" dir="2700000" algn="tl">
                    <a:srgbClr val="000000">
                      <a:alpha val="43137"/>
                    </a:srgbClr>
                  </a:outerShdw>
                </a:effectLst>
              </a:rPr>
              <a:t>D</a:t>
            </a:r>
            <a:r>
              <a:rPr lang="en-US" sz="2200" b="1" dirty="0" smtClean="0">
                <a:solidFill>
                  <a:schemeClr val="bg1"/>
                </a:solidFill>
              </a:rPr>
              <a:t>evelopment and </a:t>
            </a:r>
            <a:r>
              <a:rPr lang="en-US" sz="2200" b="1" dirty="0" smtClean="0">
                <a:solidFill>
                  <a:schemeClr val="bg1"/>
                </a:solidFill>
                <a:effectLst>
                  <a:outerShdw blurRad="38100" dist="38100" dir="2700000" algn="tl">
                    <a:srgbClr val="000000">
                      <a:alpha val="43137"/>
                    </a:srgbClr>
                  </a:outerShdw>
                </a:effectLst>
              </a:rPr>
              <a:t>R</a:t>
            </a:r>
            <a:r>
              <a:rPr lang="en-US" sz="2200" b="1" dirty="0" smtClean="0">
                <a:solidFill>
                  <a:schemeClr val="bg1"/>
                </a:solidFill>
              </a:rPr>
              <a:t>evitalization </a:t>
            </a:r>
            <a:r>
              <a:rPr lang="en-US" sz="2200" b="1" dirty="0" smtClean="0">
                <a:solidFill>
                  <a:schemeClr val="bg1"/>
                </a:solidFill>
                <a:effectLst>
                  <a:outerShdw blurRad="38100" dist="38100" dir="2700000" algn="tl">
                    <a:srgbClr val="000000">
                      <a:alpha val="43137"/>
                    </a:srgbClr>
                  </a:outerShdw>
                </a:effectLst>
              </a:rPr>
              <a:t>Corporation</a:t>
            </a:r>
            <a:endParaRPr lang="fa-IR" sz="2200" b="1" dirty="0">
              <a:solidFill>
                <a:schemeClr val="bg1"/>
              </a:solidFill>
            </a:endParaRPr>
          </a:p>
        </p:txBody>
      </p:sp>
      <p:sp>
        <p:nvSpPr>
          <p:cNvPr id="5" name="Rectangle 4"/>
          <p:cNvSpPr/>
          <p:nvPr/>
        </p:nvSpPr>
        <p:spPr>
          <a:xfrm>
            <a:off x="7694316" y="119992"/>
            <a:ext cx="1207382" cy="523220"/>
          </a:xfrm>
          <a:prstGeom prst="rect">
            <a:avLst/>
          </a:prstGeom>
        </p:spPr>
        <p:txBody>
          <a:bodyPr wrap="none">
            <a:spAutoFit/>
          </a:bodyPr>
          <a:lstStyle/>
          <a:p>
            <a:r>
              <a:rPr lang="en-US" sz="2800" b="1" u="sng" dirty="0" smtClean="0">
                <a:effectLst>
                  <a:outerShdw blurRad="38100" dist="38100" dir="2700000" algn="tl">
                    <a:srgbClr val="000000">
                      <a:alpha val="43137"/>
                    </a:srgbClr>
                  </a:outerShdw>
                </a:effectLst>
                <a:cs typeface="B Titr" pitchFamily="2" charset="-78"/>
              </a:rPr>
              <a:t>M</a:t>
            </a:r>
            <a:r>
              <a:rPr lang="en-US" sz="2000" b="1" u="sng" dirty="0" smtClean="0">
                <a:effectLst>
                  <a:outerShdw blurRad="38100" dist="38100" dir="2700000" algn="tl">
                    <a:srgbClr val="000000">
                      <a:alpha val="43137"/>
                    </a:srgbClr>
                  </a:outerShdw>
                </a:effectLst>
                <a:cs typeface="B Titr" pitchFamily="2" charset="-78"/>
              </a:rPr>
              <a:t>issions</a:t>
            </a:r>
            <a:endParaRPr lang="fa-IR" sz="20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1946937"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2000" b="1" dirty="0" smtClean="0">
                <a:solidFill>
                  <a:schemeClr val="bg1"/>
                </a:solidFill>
                <a:effectLst>
                  <a:outerShdw blurRad="38100" dist="38100" dir="2700000" algn="tl">
                    <a:srgbClr val="000000">
                      <a:alpha val="43137"/>
                    </a:srgbClr>
                  </a:outerShdw>
                </a:effectLst>
              </a:rPr>
              <a:t>“Investment Opportunities”</a:t>
            </a:r>
            <a:endParaRPr lang="fa-IR" sz="2000" b="1" dirty="0" smtClean="0">
              <a:solidFill>
                <a:schemeClr val="bg1"/>
              </a:solidFill>
            </a:endParaRPr>
          </a:p>
          <a:p>
            <a:pPr algn="ctr" rtl="0">
              <a:spcBef>
                <a:spcPct val="0"/>
              </a:spcBef>
              <a:defRPr/>
            </a:pPr>
            <a:endParaRPr kumimoji="0" lang="fa-IR" sz="1700" b="1" i="1" u="none" strike="noStrike" kern="1200" cap="none" spc="0" normalizeH="0" baseline="0" noProof="0" dirty="0">
              <a:ln>
                <a:noFill/>
              </a:ln>
              <a:solidFill>
                <a:schemeClr val="tx1"/>
              </a:solidFill>
              <a:effectLst/>
              <a:uLnTx/>
              <a:uFillTx/>
              <a:latin typeface="+mj-lt"/>
              <a:ea typeface="+mj-ea"/>
              <a:cs typeface="+mj-cs"/>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3" name="Rectangle 42"/>
          <p:cNvSpPr/>
          <p:nvPr/>
        </p:nvSpPr>
        <p:spPr>
          <a:xfrm>
            <a:off x="1173456" y="1428736"/>
            <a:ext cx="7786742" cy="461665"/>
          </a:xfrm>
          <a:prstGeom prst="rect">
            <a:avLst/>
          </a:prstGeom>
          <a:solidFill>
            <a:schemeClr val="accent4">
              <a:lumMod val="60000"/>
              <a:lumOff val="40000"/>
            </a:schemeClr>
          </a:solidFill>
        </p:spPr>
        <p:txBody>
          <a:bodyPr wrap="square">
            <a:spAutoFit/>
          </a:bodyPr>
          <a:lstStyle/>
          <a:p>
            <a:pPr algn="l" rtl="0"/>
            <a:r>
              <a:rPr lang="en-US" sz="2400" b="1" dirty="0" smtClean="0">
                <a:cs typeface="+mj-cs"/>
              </a:rPr>
              <a:t>UDRC</a:t>
            </a:r>
            <a:r>
              <a:rPr lang="en-US" sz="2400" b="1" dirty="0" smtClean="0"/>
              <a:t> Missions </a:t>
            </a:r>
            <a:r>
              <a:rPr lang="en-US" sz="2400" b="1" dirty="0" smtClean="0">
                <a:cs typeface="+mj-cs"/>
              </a:rPr>
              <a:t>of Urban Regeneration</a:t>
            </a:r>
            <a:endParaRPr lang="fa-IR" sz="2400" b="1" dirty="0">
              <a:cs typeface="+mj-cs"/>
            </a:endParaRPr>
          </a:p>
        </p:txBody>
      </p:sp>
      <p:sp>
        <p:nvSpPr>
          <p:cNvPr id="51" name="TextBox 50"/>
          <p:cNvSpPr txBox="1"/>
          <p:nvPr/>
        </p:nvSpPr>
        <p:spPr>
          <a:xfrm>
            <a:off x="1000100" y="3176224"/>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2</a:t>
            </a:r>
            <a:endParaRPr lang="fa-IR" sz="2400" b="1" dirty="0">
              <a:cs typeface="B Homa" pitchFamily="2" charset="-78"/>
            </a:endParaRPr>
          </a:p>
        </p:txBody>
      </p:sp>
      <p:sp>
        <p:nvSpPr>
          <p:cNvPr id="58" name="TextBox 57"/>
          <p:cNvSpPr txBox="1"/>
          <p:nvPr/>
        </p:nvSpPr>
        <p:spPr>
          <a:xfrm>
            <a:off x="1000100" y="2254024"/>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1</a:t>
            </a:r>
            <a:endParaRPr lang="fa-IR" sz="2400" b="1" dirty="0">
              <a:cs typeface="B Homa" pitchFamily="2" charset="-78"/>
            </a:endParaRPr>
          </a:p>
        </p:txBody>
      </p:sp>
      <p:sp>
        <p:nvSpPr>
          <p:cNvPr id="60" name="TextBox 59"/>
          <p:cNvSpPr txBox="1"/>
          <p:nvPr/>
        </p:nvSpPr>
        <p:spPr>
          <a:xfrm>
            <a:off x="1000100" y="4087182"/>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3</a:t>
            </a:r>
            <a:endParaRPr lang="fa-IR" sz="2400" b="1" dirty="0">
              <a:cs typeface="B Homa" pitchFamily="2" charset="-78"/>
            </a:endParaRPr>
          </a:p>
        </p:txBody>
      </p:sp>
      <p:sp>
        <p:nvSpPr>
          <p:cNvPr id="65" name="Rectangle 64"/>
          <p:cNvSpPr/>
          <p:nvPr/>
        </p:nvSpPr>
        <p:spPr>
          <a:xfrm>
            <a:off x="1316332" y="4990158"/>
            <a:ext cx="7639104" cy="707886"/>
          </a:xfrm>
          <a:prstGeom prst="rect">
            <a:avLst/>
          </a:prstGeom>
          <a:solidFill>
            <a:schemeClr val="bg1">
              <a:lumMod val="85000"/>
            </a:schemeClr>
          </a:solidFill>
        </p:spPr>
        <p:txBody>
          <a:bodyPr wrap="square">
            <a:spAutoFit/>
          </a:bodyPr>
          <a:lstStyle/>
          <a:p>
            <a:pPr marL="361950" lvl="0" algn="justLow" rtl="0"/>
            <a:r>
              <a:rPr lang="en-US" sz="2000" b="1" dirty="0" smtClean="0">
                <a:latin typeface="Times New Roman" pitchFamily="18" charset="0"/>
                <a:cs typeface="Times New Roman" pitchFamily="18" charset="0"/>
              </a:rPr>
              <a:t>Improve Urban Governance through Urban Regeneration Programs to Enhance Social Cohesion of communities.</a:t>
            </a:r>
            <a:endParaRPr kumimoji="0" lang="fa-IR" sz="2000" b="0" i="0" u="none" strike="noStrike" cap="none" normalizeH="0" baseline="0" dirty="0" smtClean="0">
              <a:ln>
                <a:noFill/>
              </a:ln>
              <a:solidFill>
                <a:schemeClr val="tx1"/>
              </a:solidFill>
              <a:effectLst/>
              <a:latin typeface="Calibri" pitchFamily="34" charset="0"/>
              <a:ea typeface="Calibri" pitchFamily="34" charset="0"/>
              <a:cs typeface="B Zar" pitchFamily="2" charset="-78"/>
            </a:endParaRPr>
          </a:p>
        </p:txBody>
      </p:sp>
      <p:sp>
        <p:nvSpPr>
          <p:cNvPr id="66" name="TextBox 65"/>
          <p:cNvSpPr txBox="1"/>
          <p:nvPr/>
        </p:nvSpPr>
        <p:spPr>
          <a:xfrm>
            <a:off x="1035342" y="5005398"/>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4</a:t>
            </a:r>
            <a:endParaRPr lang="fa-IR" sz="2400" b="1" dirty="0">
              <a:cs typeface="B Homa" pitchFamily="2" charset="-78"/>
            </a:endParaRP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4" name="Rectangle 63"/>
          <p:cNvSpPr/>
          <p:nvPr/>
        </p:nvSpPr>
        <p:spPr>
          <a:xfrm>
            <a:off x="1326810" y="2419096"/>
            <a:ext cx="5398808" cy="400110"/>
          </a:xfrm>
          <a:prstGeom prst="rect">
            <a:avLst/>
          </a:prstGeom>
          <a:solidFill>
            <a:schemeClr val="bg1">
              <a:lumMod val="85000"/>
            </a:schemeClr>
          </a:solidFill>
        </p:spPr>
        <p:txBody>
          <a:bodyPr wrap="square">
            <a:spAutoFit/>
          </a:bodyPr>
          <a:lstStyle/>
          <a:p>
            <a:pPr indent="365125" algn="just" rtl="0"/>
            <a:r>
              <a:rPr lang="en-GB" sz="2000" b="1" dirty="0" smtClean="0">
                <a:latin typeface="Calibri" pitchFamily="34" charset="0"/>
              </a:rPr>
              <a:t>Informal Settlements</a:t>
            </a:r>
          </a:p>
        </p:txBody>
      </p:sp>
      <p:sp>
        <p:nvSpPr>
          <p:cNvPr id="63" name="Rectangle 62"/>
          <p:cNvSpPr/>
          <p:nvPr/>
        </p:nvSpPr>
        <p:spPr>
          <a:xfrm>
            <a:off x="1301093" y="1709782"/>
            <a:ext cx="5412944" cy="400110"/>
          </a:xfrm>
          <a:prstGeom prst="rect">
            <a:avLst/>
          </a:prstGeom>
          <a:solidFill>
            <a:schemeClr val="bg1">
              <a:lumMod val="85000"/>
            </a:schemeClr>
          </a:solidFill>
        </p:spPr>
        <p:txBody>
          <a:bodyPr wrap="square">
            <a:spAutoFit/>
          </a:bodyPr>
          <a:lstStyle/>
          <a:p>
            <a:pPr marL="361950" lvl="0" algn="justLow" rtl="0"/>
            <a:r>
              <a:rPr lang="en-GB" sz="2000" b="1" dirty="0" smtClean="0">
                <a:latin typeface="Calibri" pitchFamily="34" charset="0"/>
              </a:rPr>
              <a:t>Deprived Inner Cities and Obsolete Areas</a:t>
            </a:r>
            <a:endParaRPr kumimoji="0" lang="fa-IR" sz="2000" b="0" i="0" u="none" strike="noStrike" cap="none" normalizeH="0" baseline="0" dirty="0" smtClean="0">
              <a:ln>
                <a:noFill/>
              </a:ln>
              <a:solidFill>
                <a:schemeClr val="tx1"/>
              </a:solidFill>
              <a:effectLst/>
              <a:latin typeface="Calibri" pitchFamily="34" charset="0"/>
              <a:ea typeface="Calibri" pitchFamily="34" charset="0"/>
              <a:cs typeface="B Zar" pitchFamily="2" charset="-78"/>
            </a:endParaRPr>
          </a:p>
        </p:txBody>
      </p:sp>
      <p:sp>
        <p:nvSpPr>
          <p:cNvPr id="61" name="Rectangle 60"/>
          <p:cNvSpPr/>
          <p:nvPr/>
        </p:nvSpPr>
        <p:spPr>
          <a:xfrm>
            <a:off x="1321094" y="976656"/>
            <a:ext cx="5398808" cy="400110"/>
          </a:xfrm>
          <a:prstGeom prst="rect">
            <a:avLst/>
          </a:prstGeom>
          <a:solidFill>
            <a:schemeClr val="bg1">
              <a:lumMod val="85000"/>
            </a:schemeClr>
          </a:solidFill>
        </p:spPr>
        <p:txBody>
          <a:bodyPr wrap="square">
            <a:spAutoFit/>
          </a:bodyPr>
          <a:lstStyle/>
          <a:p>
            <a:pPr marL="365125" algn="just" rtl="0"/>
            <a:r>
              <a:rPr lang="en-GB" sz="2000" b="1" dirty="0" smtClean="0">
                <a:latin typeface="Calibri" pitchFamily="34" charset="0"/>
              </a:rPr>
              <a:t>Historic Urban Areas</a:t>
            </a:r>
          </a:p>
        </p:txBody>
      </p:sp>
      <p:sp>
        <p:nvSpPr>
          <p:cNvPr id="8" name="Rectangle 7"/>
          <p:cNvSpPr/>
          <p:nvPr/>
        </p:nvSpPr>
        <p:spPr>
          <a:xfrm>
            <a:off x="7520008" y="0"/>
            <a:ext cx="1623992"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6500858"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1005498" y="-130200"/>
            <a:ext cx="6518320" cy="1066800"/>
          </a:xfrm>
        </p:spPr>
        <p:txBody>
          <a:bodyPr>
            <a:noAutofit/>
          </a:bodyPr>
          <a:lstStyle/>
          <a:p>
            <a:pPr rtl="0" eaLnBrk="1" fontAlgn="auto" hangingPunct="1">
              <a:spcAft>
                <a:spcPts val="0"/>
              </a:spcAft>
              <a:defRPr/>
            </a:pPr>
            <a:r>
              <a:rPr lang="en-US" sz="2200" b="1" dirty="0" smtClean="0">
                <a:solidFill>
                  <a:schemeClr val="bg1"/>
                </a:solidFill>
                <a:effectLst>
                  <a:outerShdw blurRad="38100" dist="38100" dir="2700000" algn="tl">
                    <a:srgbClr val="000000">
                      <a:alpha val="43137"/>
                    </a:srgbClr>
                  </a:outerShdw>
                </a:effectLst>
              </a:rPr>
              <a:t>U</a:t>
            </a:r>
            <a:r>
              <a:rPr lang="en-US" sz="2200" b="1" dirty="0" smtClean="0">
                <a:solidFill>
                  <a:schemeClr val="bg1"/>
                </a:solidFill>
              </a:rPr>
              <a:t>rban </a:t>
            </a:r>
            <a:r>
              <a:rPr lang="en-US" sz="2200" b="1" dirty="0" smtClean="0">
                <a:solidFill>
                  <a:schemeClr val="bg1"/>
                </a:solidFill>
                <a:effectLst>
                  <a:outerShdw blurRad="38100" dist="38100" dir="2700000" algn="tl">
                    <a:srgbClr val="000000">
                      <a:alpha val="43137"/>
                    </a:srgbClr>
                  </a:outerShdw>
                </a:effectLst>
              </a:rPr>
              <a:t>D</a:t>
            </a:r>
            <a:r>
              <a:rPr lang="en-US" sz="2200" b="1" dirty="0" smtClean="0">
                <a:solidFill>
                  <a:schemeClr val="bg1"/>
                </a:solidFill>
              </a:rPr>
              <a:t>evelopment and </a:t>
            </a:r>
            <a:r>
              <a:rPr lang="en-US" sz="2200" b="1" dirty="0" smtClean="0">
                <a:solidFill>
                  <a:schemeClr val="bg1"/>
                </a:solidFill>
                <a:effectLst>
                  <a:outerShdw blurRad="38100" dist="38100" dir="2700000" algn="tl">
                    <a:srgbClr val="000000">
                      <a:alpha val="43137"/>
                    </a:srgbClr>
                  </a:outerShdw>
                </a:effectLst>
              </a:rPr>
              <a:t>R</a:t>
            </a:r>
            <a:r>
              <a:rPr lang="en-US" sz="2200" b="1" dirty="0" smtClean="0">
                <a:solidFill>
                  <a:schemeClr val="bg1"/>
                </a:solidFill>
              </a:rPr>
              <a:t>evitalization </a:t>
            </a:r>
            <a:r>
              <a:rPr lang="en-US" sz="2200" b="1" dirty="0" smtClean="0">
                <a:solidFill>
                  <a:schemeClr val="bg1"/>
                </a:solidFill>
                <a:effectLst>
                  <a:outerShdw blurRad="38100" dist="38100" dir="2700000" algn="tl">
                    <a:srgbClr val="000000">
                      <a:alpha val="43137"/>
                    </a:srgbClr>
                  </a:outerShdw>
                </a:effectLst>
              </a:rPr>
              <a:t>Corporation</a:t>
            </a:r>
            <a:endParaRPr lang="fa-IR" sz="2200" b="1" dirty="0">
              <a:solidFill>
                <a:schemeClr val="bg1"/>
              </a:solidFill>
            </a:endParaRPr>
          </a:p>
        </p:txBody>
      </p:sp>
      <p:sp>
        <p:nvSpPr>
          <p:cNvPr id="5" name="Rectangle 4"/>
          <p:cNvSpPr/>
          <p:nvPr/>
        </p:nvSpPr>
        <p:spPr>
          <a:xfrm>
            <a:off x="7460000" y="119992"/>
            <a:ext cx="1714512" cy="523220"/>
          </a:xfrm>
          <a:prstGeom prst="rect">
            <a:avLst/>
          </a:prstGeom>
        </p:spPr>
        <p:txBody>
          <a:bodyPr wrap="square">
            <a:spAutoFit/>
          </a:bodyPr>
          <a:lstStyle/>
          <a:p>
            <a:pPr algn="l"/>
            <a:r>
              <a:rPr lang="en-US" sz="2800" b="1" u="sng" dirty="0" smtClean="0">
                <a:effectLst>
                  <a:outerShdw blurRad="38100" dist="38100" dir="2700000" algn="tl">
                    <a:srgbClr val="000000">
                      <a:alpha val="43137"/>
                    </a:srgbClr>
                  </a:outerShdw>
                </a:effectLst>
                <a:cs typeface="B Titr" pitchFamily="2" charset="-78"/>
              </a:rPr>
              <a:t>T</a:t>
            </a:r>
            <a:r>
              <a:rPr lang="en-US" sz="2000" b="1" u="sng" dirty="0" smtClean="0">
                <a:effectLst>
                  <a:outerShdw blurRad="38100" dist="38100" dir="2700000" algn="tl">
                    <a:srgbClr val="000000">
                      <a:alpha val="43137"/>
                    </a:srgbClr>
                  </a:outerShdw>
                </a:effectLst>
                <a:cs typeface="B Titr" pitchFamily="2" charset="-78"/>
              </a:rPr>
              <a:t>arget</a:t>
            </a:r>
            <a:r>
              <a:rPr lang="en-US" sz="2800" b="1" u="sng" dirty="0" smtClean="0">
                <a:effectLst>
                  <a:outerShdw blurRad="38100" dist="38100" dir="2700000" algn="tl">
                    <a:srgbClr val="000000">
                      <a:alpha val="43137"/>
                    </a:srgbClr>
                  </a:outerShdw>
                </a:effectLst>
                <a:cs typeface="B Titr" pitchFamily="2" charset="-78"/>
              </a:rPr>
              <a:t> A</a:t>
            </a:r>
            <a:r>
              <a:rPr lang="en-US" sz="2000" b="1" u="sng" dirty="0" smtClean="0">
                <a:effectLst>
                  <a:outerShdw blurRad="38100" dist="38100" dir="2700000" algn="tl">
                    <a:srgbClr val="000000">
                      <a:alpha val="43137"/>
                    </a:srgbClr>
                  </a:outerShdw>
                </a:effectLst>
                <a:cs typeface="B Titr" pitchFamily="2" charset="-78"/>
              </a:rPr>
              <a:t>reas</a:t>
            </a:r>
            <a:endParaRPr lang="fa-IR" sz="20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8" name="TextBox 57"/>
          <p:cNvSpPr txBox="1"/>
          <p:nvPr/>
        </p:nvSpPr>
        <p:spPr>
          <a:xfrm>
            <a:off x="984860" y="857232"/>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1</a:t>
            </a:r>
            <a:endParaRPr lang="fa-IR" sz="2400" b="1" dirty="0">
              <a:cs typeface="B Homa" pitchFamily="2" charset="-78"/>
            </a:endParaRPr>
          </a:p>
        </p:txBody>
      </p:sp>
      <p:sp>
        <p:nvSpPr>
          <p:cNvPr id="65" name="Rectangle 64"/>
          <p:cNvSpPr/>
          <p:nvPr/>
        </p:nvSpPr>
        <p:spPr>
          <a:xfrm>
            <a:off x="1316332" y="3118236"/>
            <a:ext cx="5398808" cy="400110"/>
          </a:xfrm>
          <a:prstGeom prst="rect">
            <a:avLst/>
          </a:prstGeom>
          <a:solidFill>
            <a:schemeClr val="bg1">
              <a:lumMod val="85000"/>
            </a:schemeClr>
          </a:solidFill>
        </p:spPr>
        <p:txBody>
          <a:bodyPr wrap="square">
            <a:spAutoFit/>
          </a:bodyPr>
          <a:lstStyle/>
          <a:p>
            <a:pPr marL="361950" lvl="0" algn="justLow" rtl="0"/>
            <a:r>
              <a:rPr lang="en-GB" sz="2000" b="1" dirty="0" smtClean="0">
                <a:latin typeface="Calibri" pitchFamily="34" charset="0"/>
              </a:rPr>
              <a:t>Rural Settlements Merged into Urban Areas</a:t>
            </a:r>
            <a:endParaRPr kumimoji="0" lang="fa-IR" sz="2000" b="0" i="0" u="none" strike="noStrike" cap="none" normalizeH="0" baseline="0" dirty="0" smtClean="0">
              <a:ln>
                <a:noFill/>
              </a:ln>
              <a:solidFill>
                <a:schemeClr val="tx1"/>
              </a:solidFill>
              <a:effectLst/>
              <a:latin typeface="Calibri" pitchFamily="34" charset="0"/>
              <a:ea typeface="Calibri" pitchFamily="34" charset="0"/>
              <a:cs typeface="B Zar" pitchFamily="2" charset="-78"/>
            </a:endParaRPr>
          </a:p>
        </p:txBody>
      </p:sp>
      <p:sp>
        <p:nvSpPr>
          <p:cNvPr id="66" name="TextBox 65"/>
          <p:cNvSpPr txBox="1"/>
          <p:nvPr/>
        </p:nvSpPr>
        <p:spPr>
          <a:xfrm>
            <a:off x="989622" y="2965836"/>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4</a:t>
            </a:r>
            <a:endParaRPr lang="fa-IR" sz="2400" b="1" dirty="0">
              <a:cs typeface="B Homa" pitchFamily="2" charset="-78"/>
            </a:endParaRPr>
          </a:p>
        </p:txBody>
      </p:sp>
      <p:sp>
        <p:nvSpPr>
          <p:cNvPr id="25" name="Rectangle 24"/>
          <p:cNvSpPr/>
          <p:nvPr/>
        </p:nvSpPr>
        <p:spPr>
          <a:xfrm>
            <a:off x="1322016" y="3669032"/>
            <a:ext cx="5398808" cy="707886"/>
          </a:xfrm>
          <a:prstGeom prst="rect">
            <a:avLst/>
          </a:prstGeom>
          <a:solidFill>
            <a:schemeClr val="bg1">
              <a:lumMod val="85000"/>
            </a:schemeClr>
          </a:solidFill>
        </p:spPr>
        <p:txBody>
          <a:bodyPr wrap="square">
            <a:spAutoFit/>
          </a:bodyPr>
          <a:lstStyle/>
          <a:p>
            <a:pPr marL="365125" algn="l" rtl="0"/>
            <a:r>
              <a:rPr lang="en-US" sz="2000" b="1" dirty="0" smtClean="0">
                <a:latin typeface="+mj-lt"/>
              </a:rPr>
              <a:t>lands previously used for industrial or Military purposes</a:t>
            </a:r>
            <a:endParaRPr lang="en-US" sz="2000" b="1" dirty="0">
              <a:latin typeface="+mj-lt"/>
            </a:endParaRPr>
          </a:p>
        </p:txBody>
      </p:sp>
      <p:sp>
        <p:nvSpPr>
          <p:cNvPr id="26" name="TextBox 25"/>
          <p:cNvSpPr txBox="1"/>
          <p:nvPr/>
        </p:nvSpPr>
        <p:spPr>
          <a:xfrm>
            <a:off x="1010546" y="3684978"/>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5</a:t>
            </a:r>
            <a:endParaRPr lang="fa-IR" sz="2400" b="1" dirty="0">
              <a:cs typeface="B Homa" pitchFamily="2" charset="-78"/>
            </a:endParaRPr>
          </a:p>
        </p:txBody>
      </p:sp>
      <p:sp>
        <p:nvSpPr>
          <p:cNvPr id="28" name="TextBox 27"/>
          <p:cNvSpPr txBox="1"/>
          <p:nvPr/>
        </p:nvSpPr>
        <p:spPr>
          <a:xfrm>
            <a:off x="984860" y="1560886"/>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2</a:t>
            </a:r>
            <a:endParaRPr lang="fa-IR" sz="2400" b="1" dirty="0">
              <a:cs typeface="B Homa" pitchFamily="2" charset="-78"/>
            </a:endParaRPr>
          </a:p>
        </p:txBody>
      </p:sp>
      <p:sp>
        <p:nvSpPr>
          <p:cNvPr id="29" name="TextBox 28"/>
          <p:cNvSpPr txBox="1"/>
          <p:nvPr/>
        </p:nvSpPr>
        <p:spPr>
          <a:xfrm>
            <a:off x="984860" y="2260980"/>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3</a:t>
            </a:r>
            <a:endParaRPr lang="fa-IR" sz="2400" b="1" dirty="0">
              <a:cs typeface="B Homa" pitchFamily="2" charset="-78"/>
            </a:endParaRPr>
          </a:p>
        </p:txBody>
      </p:sp>
      <p:pic>
        <p:nvPicPr>
          <p:cNvPr id="30" name="Picture 3" descr="G-1-1"/>
          <p:cNvPicPr>
            <a:picLocks noChangeArrowheads="1"/>
          </p:cNvPicPr>
          <p:nvPr/>
        </p:nvPicPr>
        <p:blipFill>
          <a:blip r:embed="rId3" cstate="print"/>
          <a:srcRect l="4082" r="33668" b="7158"/>
          <a:stretch>
            <a:fillRect/>
          </a:stretch>
        </p:blipFill>
        <p:spPr bwMode="auto">
          <a:xfrm>
            <a:off x="7528268" y="4053518"/>
            <a:ext cx="1584000" cy="1548000"/>
          </a:xfrm>
          <a:prstGeom prst="rect">
            <a:avLst/>
          </a:prstGeom>
          <a:noFill/>
          <a:ln w="9525">
            <a:noFill/>
            <a:miter lim="800000"/>
            <a:headEnd/>
            <a:tailEnd/>
          </a:ln>
        </p:spPr>
      </p:pic>
      <p:pic>
        <p:nvPicPr>
          <p:cNvPr id="32" name="Picture 8" descr="Isfahan-1.JPG"/>
          <p:cNvPicPr>
            <a:picLocks/>
          </p:cNvPicPr>
          <p:nvPr/>
        </p:nvPicPr>
        <p:blipFill>
          <a:blip r:embed="rId4" cstate="print"/>
          <a:srcRect/>
          <a:stretch>
            <a:fillRect/>
          </a:stretch>
        </p:blipFill>
        <p:spPr bwMode="auto">
          <a:xfrm>
            <a:off x="7539515" y="884528"/>
            <a:ext cx="1584000" cy="1548000"/>
          </a:xfrm>
          <a:prstGeom prst="rect">
            <a:avLst/>
          </a:prstGeom>
          <a:noFill/>
          <a:ln w="9525">
            <a:noFill/>
            <a:miter lim="800000"/>
            <a:headEnd/>
            <a:tailEnd/>
          </a:ln>
        </p:spPr>
      </p:pic>
      <p:pic>
        <p:nvPicPr>
          <p:cNvPr id="33" name="Picture 9" descr="DSC_0055.JPG"/>
          <p:cNvPicPr>
            <a:picLocks/>
          </p:cNvPicPr>
          <p:nvPr/>
        </p:nvPicPr>
        <p:blipFill>
          <a:blip r:embed="rId5"/>
          <a:srcRect r="32178" b="10511"/>
          <a:stretch>
            <a:fillRect/>
          </a:stretch>
        </p:blipFill>
        <p:spPr bwMode="auto">
          <a:xfrm>
            <a:off x="7528267" y="2469826"/>
            <a:ext cx="1584000" cy="1548000"/>
          </a:xfrm>
          <a:prstGeom prst="rect">
            <a:avLst/>
          </a:prstGeom>
          <a:noFill/>
          <a:ln w="9525">
            <a:noFill/>
            <a:miter lim="800000"/>
            <a:headEnd/>
            <a:tailEnd/>
          </a:ln>
        </p:spPr>
      </p:pic>
      <p:pic>
        <p:nvPicPr>
          <p:cNvPr id="34" name="Picture 2" descr="D:\Attaran\عطاران\NGO's\انواع سمن ها\عکس ده ونک\IMG_0167.JPG"/>
          <p:cNvPicPr>
            <a:picLocks noChangeArrowheads="1"/>
          </p:cNvPicPr>
          <p:nvPr/>
        </p:nvPicPr>
        <p:blipFill>
          <a:blip r:embed="rId6" cstate="print"/>
          <a:srcRect l="13433" t="21817" r="7648"/>
          <a:stretch>
            <a:fillRect/>
          </a:stretch>
        </p:blipFill>
        <p:spPr bwMode="auto">
          <a:xfrm>
            <a:off x="7523185" y="5643578"/>
            <a:ext cx="1584000" cy="1188000"/>
          </a:xfrm>
          <a:prstGeom prst="rect">
            <a:avLst/>
          </a:prstGeom>
          <a:noFill/>
        </p:spPr>
      </p:pic>
      <p:pic>
        <p:nvPicPr>
          <p:cNvPr id="31" name="Picture 30" descr="logo1.jpg"/>
          <p:cNvPicPr>
            <a:picLocks/>
          </p:cNvPicPr>
          <p:nvPr/>
        </p:nvPicPr>
        <p:blipFill>
          <a:blip r:embed="rId7"/>
          <a:stretch>
            <a:fillRect/>
          </a:stretch>
        </p:blipFill>
        <p:spPr>
          <a:xfrm>
            <a:off x="62792" y="6098320"/>
            <a:ext cx="792000" cy="720000"/>
          </a:xfrm>
          <a:prstGeom prst="rect">
            <a:avLst/>
          </a:prstGeom>
        </p:spPr>
      </p:pic>
      <p:pic>
        <p:nvPicPr>
          <p:cNvPr id="37" name="Picture 36" descr="آرم اصلی شرکت.jpg"/>
          <p:cNvPicPr>
            <a:picLocks/>
          </p:cNvPicPr>
          <p:nvPr/>
        </p:nvPicPr>
        <p:blipFill>
          <a:blip r:embed="rId8" cstate="print"/>
          <a:srcRect l="22515" r="22218" b="49415"/>
          <a:stretch>
            <a:fillRect/>
          </a:stretch>
        </p:blipFill>
        <p:spPr>
          <a:xfrm>
            <a:off x="52912" y="35256"/>
            <a:ext cx="828000" cy="720000"/>
          </a:xfrm>
          <a:prstGeom prst="rect">
            <a:avLst/>
          </a:prstGeom>
        </p:spPr>
      </p:pic>
      <p:sp>
        <p:nvSpPr>
          <p:cNvPr id="3" name="TextBox 2"/>
          <p:cNvSpPr txBox="1"/>
          <p:nvPr/>
        </p:nvSpPr>
        <p:spPr>
          <a:xfrm>
            <a:off x="1115616" y="4869160"/>
            <a:ext cx="6120680" cy="1477328"/>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p>
            <a:pPr algn="just" rtl="0">
              <a:lnSpc>
                <a:spcPct val="150000"/>
              </a:lnSpc>
            </a:pPr>
            <a:r>
              <a:rPr lang="en-US" sz="2000" b="1" dirty="0" smtClean="0"/>
              <a:t>Target Areas include more than 30 percent of urban areas (130 thousands Hectare) and 30 percent of urban household population (4.9 million households).</a:t>
            </a:r>
            <a:endParaRPr lang="fa-IR" sz="2000" b="1" dirty="0"/>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 </a:t>
            </a:r>
            <a:endParaRPr lang="fa-IR" dirty="0"/>
          </a:p>
        </p:txBody>
      </p:sp>
      <p:sp>
        <p:nvSpPr>
          <p:cNvPr id="64" name="Rectangle 63"/>
          <p:cNvSpPr/>
          <p:nvPr/>
        </p:nvSpPr>
        <p:spPr>
          <a:xfrm>
            <a:off x="1326810" y="5285526"/>
            <a:ext cx="7817190" cy="400110"/>
          </a:xfrm>
          <a:prstGeom prst="rect">
            <a:avLst/>
          </a:prstGeom>
          <a:solidFill>
            <a:schemeClr val="bg1">
              <a:lumMod val="85000"/>
            </a:schemeClr>
          </a:solidFill>
        </p:spPr>
        <p:txBody>
          <a:bodyPr wrap="square">
            <a:spAutoFit/>
          </a:bodyPr>
          <a:lstStyle/>
          <a:p>
            <a:pPr indent="365125" algn="just" rtl="0"/>
            <a:r>
              <a:rPr lang="en-US" sz="2000" b="1" dirty="0" smtClean="0">
                <a:latin typeface="Calibri" pitchFamily="34" charset="0"/>
              </a:rPr>
              <a:t>Enabling and Capacity Building Programs</a:t>
            </a:r>
            <a:endParaRPr lang="en-GB" sz="2000" b="1" dirty="0" smtClean="0">
              <a:latin typeface="Calibri" pitchFamily="34" charset="0"/>
            </a:endParaRPr>
          </a:p>
        </p:txBody>
      </p:sp>
      <p:sp>
        <p:nvSpPr>
          <p:cNvPr id="63" name="Rectangle 62"/>
          <p:cNvSpPr/>
          <p:nvPr/>
        </p:nvSpPr>
        <p:spPr>
          <a:xfrm>
            <a:off x="1301092" y="995470"/>
            <a:ext cx="7842908" cy="430887"/>
          </a:xfrm>
          <a:prstGeom prst="rect">
            <a:avLst/>
          </a:prstGeom>
          <a:solidFill>
            <a:schemeClr val="bg1">
              <a:lumMod val="85000"/>
            </a:schemeClr>
          </a:solidFill>
        </p:spPr>
        <p:txBody>
          <a:bodyPr wrap="square">
            <a:spAutoFit/>
          </a:bodyPr>
          <a:lstStyle/>
          <a:p>
            <a:pPr indent="365125" algn="just" rtl="0"/>
            <a:r>
              <a:rPr lang="en-US" sz="2200" b="1" dirty="0" smtClean="0">
                <a:latin typeface="Calibri" pitchFamily="34" charset="0"/>
              </a:rPr>
              <a:t>Urban </a:t>
            </a:r>
            <a:r>
              <a:rPr lang="en-US" sz="2200" b="1" dirty="0">
                <a:latin typeface="Calibri" pitchFamily="34" charset="0"/>
              </a:rPr>
              <a:t>Catalyst Executive Programs and Projects  </a:t>
            </a:r>
            <a:endParaRPr lang="en-GB" sz="2200" b="1" dirty="0">
              <a:latin typeface="Calibri" pitchFamily="34" charset="0"/>
            </a:endParaRPr>
          </a:p>
        </p:txBody>
      </p:sp>
      <p:sp>
        <p:nvSpPr>
          <p:cNvPr id="8" name="Rectangle 7"/>
          <p:cNvSpPr/>
          <p:nvPr/>
        </p:nvSpPr>
        <p:spPr>
          <a:xfrm>
            <a:off x="7520008" y="0"/>
            <a:ext cx="1623992"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6500858"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1005498" y="-130200"/>
            <a:ext cx="6518320" cy="1066800"/>
          </a:xfrm>
        </p:spPr>
        <p:txBody>
          <a:bodyPr>
            <a:noAutofit/>
          </a:bodyPr>
          <a:lstStyle/>
          <a:p>
            <a:pPr rtl="0" eaLnBrk="1" fontAlgn="auto" hangingPunct="1">
              <a:spcAft>
                <a:spcPts val="0"/>
              </a:spcAft>
              <a:defRPr/>
            </a:pPr>
            <a:r>
              <a:rPr lang="en-US" sz="2200" b="1" dirty="0" smtClean="0">
                <a:solidFill>
                  <a:schemeClr val="bg1"/>
                </a:solidFill>
                <a:effectLst>
                  <a:outerShdw blurRad="38100" dist="38100" dir="2700000" algn="tl">
                    <a:srgbClr val="000000">
                      <a:alpha val="43137"/>
                    </a:srgbClr>
                  </a:outerShdw>
                </a:effectLst>
              </a:rPr>
              <a:t>U</a:t>
            </a:r>
            <a:r>
              <a:rPr lang="en-US" sz="2200" b="1" dirty="0" smtClean="0">
                <a:solidFill>
                  <a:schemeClr val="bg1"/>
                </a:solidFill>
              </a:rPr>
              <a:t>rban </a:t>
            </a:r>
            <a:r>
              <a:rPr lang="en-US" sz="2200" b="1" dirty="0" smtClean="0">
                <a:solidFill>
                  <a:schemeClr val="bg1"/>
                </a:solidFill>
                <a:effectLst>
                  <a:outerShdw blurRad="38100" dist="38100" dir="2700000" algn="tl">
                    <a:srgbClr val="000000">
                      <a:alpha val="43137"/>
                    </a:srgbClr>
                  </a:outerShdw>
                </a:effectLst>
              </a:rPr>
              <a:t>D</a:t>
            </a:r>
            <a:r>
              <a:rPr lang="en-US" sz="2200" b="1" dirty="0" smtClean="0">
                <a:solidFill>
                  <a:schemeClr val="bg1"/>
                </a:solidFill>
              </a:rPr>
              <a:t>evelopment and </a:t>
            </a:r>
            <a:r>
              <a:rPr lang="en-US" sz="2200" b="1" dirty="0" smtClean="0">
                <a:solidFill>
                  <a:schemeClr val="bg1"/>
                </a:solidFill>
                <a:effectLst>
                  <a:outerShdw blurRad="38100" dist="38100" dir="2700000" algn="tl">
                    <a:srgbClr val="000000">
                      <a:alpha val="43137"/>
                    </a:srgbClr>
                  </a:outerShdw>
                </a:effectLst>
              </a:rPr>
              <a:t>R</a:t>
            </a:r>
            <a:r>
              <a:rPr lang="en-US" sz="2200" b="1" dirty="0" smtClean="0">
                <a:solidFill>
                  <a:schemeClr val="bg1"/>
                </a:solidFill>
              </a:rPr>
              <a:t>evitalization </a:t>
            </a:r>
            <a:r>
              <a:rPr lang="en-US" sz="2200" b="1" dirty="0" smtClean="0">
                <a:solidFill>
                  <a:schemeClr val="bg1"/>
                </a:solidFill>
                <a:effectLst>
                  <a:outerShdw blurRad="38100" dist="38100" dir="2700000" algn="tl">
                    <a:srgbClr val="000000">
                      <a:alpha val="43137"/>
                    </a:srgbClr>
                  </a:outerShdw>
                </a:effectLst>
              </a:rPr>
              <a:t>Corporation</a:t>
            </a:r>
            <a:r>
              <a:rPr lang="en-US" sz="2200" b="1" dirty="0" smtClean="0">
                <a:solidFill>
                  <a:schemeClr val="bg1"/>
                </a:solidFill>
              </a:rPr>
              <a:t> </a:t>
            </a:r>
            <a:endParaRPr lang="fa-IR" sz="2200" b="1" dirty="0">
              <a:solidFill>
                <a:schemeClr val="bg1"/>
              </a:solidFill>
            </a:endParaRPr>
          </a:p>
        </p:txBody>
      </p:sp>
      <p:sp>
        <p:nvSpPr>
          <p:cNvPr id="5" name="Rectangle 4"/>
          <p:cNvSpPr/>
          <p:nvPr/>
        </p:nvSpPr>
        <p:spPr>
          <a:xfrm>
            <a:off x="7587636" y="104458"/>
            <a:ext cx="1714512" cy="523220"/>
          </a:xfrm>
          <a:prstGeom prst="rect">
            <a:avLst/>
          </a:prstGeom>
        </p:spPr>
        <p:txBody>
          <a:bodyPr wrap="square">
            <a:spAutoFit/>
          </a:bodyPr>
          <a:lstStyle/>
          <a:p>
            <a:pPr algn="l"/>
            <a:r>
              <a:rPr lang="en-US" sz="2800" b="1" u="sng" dirty="0" smtClean="0">
                <a:effectLst>
                  <a:outerShdw blurRad="38100" dist="38100" dir="2700000" algn="tl">
                    <a:srgbClr val="000000">
                      <a:alpha val="43137"/>
                    </a:srgbClr>
                  </a:outerShdw>
                </a:effectLst>
                <a:cs typeface="B Titr" pitchFamily="2" charset="-78"/>
              </a:rPr>
              <a:t>P</a:t>
            </a:r>
            <a:r>
              <a:rPr lang="en-US" sz="2000" b="1" u="sng" dirty="0" smtClean="0">
                <a:effectLst>
                  <a:outerShdw blurRad="38100" dist="38100" dir="2700000" algn="tl">
                    <a:srgbClr val="000000">
                      <a:alpha val="43137"/>
                    </a:srgbClr>
                  </a:outerShdw>
                </a:effectLst>
                <a:cs typeface="B Titr" pitchFamily="2" charset="-78"/>
              </a:rPr>
              <a:t>rograms</a:t>
            </a:r>
            <a:endParaRPr lang="fa-IR" sz="20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8" name="TextBox 57"/>
          <p:cNvSpPr txBox="1"/>
          <p:nvPr/>
        </p:nvSpPr>
        <p:spPr>
          <a:xfrm>
            <a:off x="984860" y="872472"/>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1</a:t>
            </a:r>
            <a:endParaRPr lang="fa-IR" sz="2400" b="1" dirty="0">
              <a:cs typeface="B Homa" pitchFamily="2" charset="-78"/>
            </a:endParaRPr>
          </a:p>
        </p:txBody>
      </p:sp>
      <p:sp>
        <p:nvSpPr>
          <p:cNvPr id="65" name="Rectangle 64"/>
          <p:cNvSpPr/>
          <p:nvPr/>
        </p:nvSpPr>
        <p:spPr>
          <a:xfrm>
            <a:off x="1316332" y="5961474"/>
            <a:ext cx="7827668" cy="707886"/>
          </a:xfrm>
          <a:prstGeom prst="rect">
            <a:avLst/>
          </a:prstGeom>
          <a:solidFill>
            <a:schemeClr val="bg1">
              <a:lumMod val="85000"/>
            </a:schemeClr>
          </a:solidFill>
        </p:spPr>
        <p:txBody>
          <a:bodyPr wrap="square">
            <a:spAutoFit/>
          </a:bodyPr>
          <a:lstStyle/>
          <a:p>
            <a:pPr marL="361950" lvl="0" algn="l" rtl="0"/>
            <a:r>
              <a:rPr lang="en-US" sz="2000" b="1" dirty="0">
                <a:latin typeface="Calibri" pitchFamily="34" charset="0"/>
              </a:rPr>
              <a:t>Policy Making, development and promotion of intellectual properties </a:t>
            </a:r>
            <a:endParaRPr lang="fa-IR" sz="2000" dirty="0">
              <a:latin typeface="Calibri" pitchFamily="34" charset="0"/>
              <a:ea typeface="Calibri" pitchFamily="34" charset="0"/>
              <a:cs typeface="B Zar" pitchFamily="2" charset="-78"/>
            </a:endParaRPr>
          </a:p>
        </p:txBody>
      </p:sp>
      <p:sp>
        <p:nvSpPr>
          <p:cNvPr id="28" name="TextBox 27"/>
          <p:cNvSpPr txBox="1"/>
          <p:nvPr/>
        </p:nvSpPr>
        <p:spPr>
          <a:xfrm>
            <a:off x="985248" y="5149400"/>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2</a:t>
            </a:r>
            <a:endParaRPr lang="fa-IR" sz="2400" b="1" dirty="0">
              <a:cs typeface="B Homa" pitchFamily="2" charset="-78"/>
            </a:endParaRPr>
          </a:p>
        </p:txBody>
      </p:sp>
      <p:sp>
        <p:nvSpPr>
          <p:cNvPr id="29" name="TextBox 28"/>
          <p:cNvSpPr txBox="1"/>
          <p:nvPr/>
        </p:nvSpPr>
        <p:spPr>
          <a:xfrm>
            <a:off x="984860" y="5991422"/>
            <a:ext cx="642942" cy="649188"/>
          </a:xfrm>
          <a:prstGeom prst="ellipse">
            <a:avLst/>
          </a:prstGeom>
          <a:solidFill>
            <a:srgbClr val="FFC000"/>
          </a:solidFill>
          <a:ln w="38100">
            <a:solidFill>
              <a:schemeClr val="tx1">
                <a:lumMod val="50000"/>
                <a:lumOff val="50000"/>
              </a:schemeClr>
            </a:solidFill>
          </a:ln>
        </p:spPr>
        <p:txBody>
          <a:bodyPr wrap="square" rtlCol="1">
            <a:spAutoFit/>
          </a:bodyPr>
          <a:lstStyle/>
          <a:p>
            <a:pPr algn="ctr">
              <a:defRPr/>
            </a:pPr>
            <a:r>
              <a:rPr lang="en-US" sz="2400" b="1" dirty="0" smtClean="0">
                <a:cs typeface="B Homa" pitchFamily="2" charset="-78"/>
              </a:rPr>
              <a:t>3</a:t>
            </a:r>
            <a:endParaRPr lang="fa-IR" sz="2400" b="1" dirty="0">
              <a:cs typeface="B Homa" pitchFamily="2" charset="-78"/>
            </a:endParaRPr>
          </a:p>
        </p:txBody>
      </p:sp>
      <p:sp>
        <p:nvSpPr>
          <p:cNvPr id="31" name="TextBox 30"/>
          <p:cNvSpPr txBox="1"/>
          <p:nvPr/>
        </p:nvSpPr>
        <p:spPr>
          <a:xfrm>
            <a:off x="1479687" y="1419766"/>
            <a:ext cx="7500958" cy="3785652"/>
          </a:xfrm>
          <a:prstGeom prst="rect">
            <a:avLst/>
          </a:prstGeom>
          <a:noFill/>
        </p:spPr>
        <p:txBody>
          <a:bodyPr wrap="square" rtlCol="1">
            <a:spAutoFit/>
          </a:bodyPr>
          <a:lstStyle/>
          <a:p>
            <a:pPr marL="342900" indent="-342900" algn="l" rtl="0">
              <a:buFont typeface="Arial" panose="020B0604020202020204" pitchFamily="34" charset="0"/>
              <a:buChar char="•"/>
            </a:pPr>
            <a:endParaRPr lang="en-US" sz="2400" dirty="0" smtClean="0"/>
          </a:p>
          <a:p>
            <a:pPr marL="342900" indent="-342900" algn="l" rtl="0">
              <a:buFont typeface="Arial" panose="020B0604020202020204" pitchFamily="34" charset="0"/>
              <a:buChar char="•"/>
            </a:pPr>
            <a:endParaRPr lang="en-US" sz="2400" dirty="0"/>
          </a:p>
          <a:p>
            <a:pPr marL="342900" indent="-342900" algn="l" rtl="0">
              <a:buFont typeface="Arial" panose="020B0604020202020204" pitchFamily="34" charset="0"/>
              <a:buChar char="•"/>
            </a:pPr>
            <a:r>
              <a:rPr lang="en-US" sz="2400" dirty="0"/>
              <a:t>Real Estate Development projects (out of Target areas).</a:t>
            </a:r>
          </a:p>
          <a:p>
            <a:pPr marL="342900" indent="-342900" algn="l" rtl="0">
              <a:buFont typeface="Arial" panose="020B0604020202020204" pitchFamily="34" charset="0"/>
              <a:buChar char="•"/>
            </a:pPr>
            <a:r>
              <a:rPr lang="en-US" sz="2400" dirty="0"/>
              <a:t>Mixed use complex rehabilitation and renewal.</a:t>
            </a:r>
          </a:p>
          <a:p>
            <a:pPr marL="342900" indent="-342900" algn="l" rtl="0">
              <a:buFont typeface="Arial" panose="020B0604020202020204" pitchFamily="34" charset="0"/>
              <a:buChar char="•"/>
            </a:pPr>
            <a:r>
              <a:rPr lang="en-US" sz="2400" dirty="0" smtClean="0"/>
              <a:t>Residential renewal programs.</a:t>
            </a:r>
            <a:endParaRPr lang="en-US" sz="2400" dirty="0"/>
          </a:p>
          <a:p>
            <a:pPr marL="342900" indent="-342900" algn="l" rtl="0">
              <a:buFont typeface="Arial" panose="020B0604020202020204" pitchFamily="34" charset="0"/>
              <a:buChar char="•"/>
            </a:pPr>
            <a:r>
              <a:rPr lang="en-US" sz="2400" dirty="0" smtClean="0"/>
              <a:t>Adaptive use</a:t>
            </a:r>
            <a:r>
              <a:rPr lang="en-US" sz="2400" dirty="0" smtClean="0"/>
              <a:t> </a:t>
            </a:r>
            <a:r>
              <a:rPr lang="en-US" sz="2400" dirty="0"/>
              <a:t>of </a:t>
            </a:r>
            <a:r>
              <a:rPr lang="en-US" sz="2400" dirty="0" smtClean="0"/>
              <a:t>Historical </a:t>
            </a:r>
            <a:r>
              <a:rPr lang="en-US" sz="2400" dirty="0"/>
              <a:t>Buildings.</a:t>
            </a:r>
          </a:p>
          <a:p>
            <a:pPr marL="342900" indent="-342900" algn="l" rtl="0">
              <a:buFont typeface="Arial" panose="020B0604020202020204" pitchFamily="34" charset="0"/>
              <a:buChar char="•"/>
            </a:pPr>
            <a:endParaRPr lang="en-US" sz="2400" dirty="0" smtClean="0"/>
          </a:p>
          <a:p>
            <a:pPr marL="342900" indent="-342900" algn="l" rtl="0">
              <a:buFont typeface="Arial" panose="020B0604020202020204" pitchFamily="34" charset="0"/>
              <a:buChar char="•"/>
            </a:pPr>
            <a:endParaRPr lang="en-US" sz="2400" dirty="0"/>
          </a:p>
          <a:p>
            <a:pPr marL="342900" indent="-342900" algn="l" rtl="0">
              <a:buFont typeface="Arial" panose="020B0604020202020204" pitchFamily="34" charset="0"/>
              <a:buChar char="•"/>
            </a:pPr>
            <a:r>
              <a:rPr lang="en-US" sz="2400" dirty="0" smtClean="0"/>
              <a:t>Revitalization </a:t>
            </a:r>
            <a:r>
              <a:rPr lang="en-US" sz="2400" dirty="0"/>
              <a:t>and improvement of public realm. </a:t>
            </a:r>
          </a:p>
          <a:p>
            <a:pPr marL="342900" indent="-342900" algn="l" rtl="0">
              <a:buFont typeface="Arial" panose="020B0604020202020204" pitchFamily="34" charset="0"/>
              <a:buChar char="•"/>
            </a:pPr>
            <a:r>
              <a:rPr lang="en-US" sz="2400" dirty="0"/>
              <a:t>Development of urban and local services</a:t>
            </a:r>
            <a:r>
              <a:rPr lang="en-US" sz="2400" dirty="0" smtClean="0"/>
              <a:t>.</a:t>
            </a:r>
            <a:endParaRPr lang="en-US" sz="2400" dirty="0"/>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25" name="Rounded Rectangle 24"/>
          <p:cNvSpPr/>
          <p:nvPr/>
        </p:nvSpPr>
        <p:spPr>
          <a:xfrm>
            <a:off x="2293646" y="1572509"/>
            <a:ext cx="5112000" cy="504000"/>
          </a:xfrm>
          <a:prstGeom prst="roundRect">
            <a:avLst>
              <a:gd name="adj" fmla="val 10000"/>
            </a:avLst>
          </a:prstGeom>
          <a:gradFill>
            <a:gsLst>
              <a:gs pos="53000">
                <a:srgbClr val="00B050"/>
              </a:gs>
              <a:gs pos="83000">
                <a:srgbClr val="D4DEFF"/>
              </a:gs>
              <a:gs pos="100000">
                <a:srgbClr val="96AB94"/>
              </a:gs>
            </a:gsLst>
            <a:lin ang="5400000" scaled="0"/>
          </a:gradFill>
          <a:ln>
            <a:solidFill>
              <a:schemeClr val="accent4">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lstStyle/>
          <a:p>
            <a:pPr algn="ctr" rtl="0">
              <a:defRPr/>
            </a:pPr>
            <a:r>
              <a:rPr lang="en-US" sz="3000" b="1" dirty="0" smtClean="0">
                <a:solidFill>
                  <a:srgbClr val="020202"/>
                </a:solidFill>
                <a:cs typeface="+mj-cs"/>
              </a:rPr>
              <a:t>Profitable Projects</a:t>
            </a:r>
            <a:endParaRPr lang="fa-IR" sz="3000" b="1" dirty="0">
              <a:solidFill>
                <a:srgbClr val="020202"/>
              </a:solidFill>
              <a:cs typeface="+mj-cs"/>
            </a:endParaRPr>
          </a:p>
        </p:txBody>
      </p:sp>
      <p:sp>
        <p:nvSpPr>
          <p:cNvPr id="26" name="Rounded Rectangle 25"/>
          <p:cNvSpPr/>
          <p:nvPr/>
        </p:nvSpPr>
        <p:spPr>
          <a:xfrm>
            <a:off x="2250896" y="3789096"/>
            <a:ext cx="5112000" cy="504000"/>
          </a:xfrm>
          <a:prstGeom prst="roundRect">
            <a:avLst>
              <a:gd name="adj" fmla="val 10000"/>
            </a:avLst>
          </a:prstGeom>
          <a:gradFill>
            <a:gsLst>
              <a:gs pos="53000">
                <a:schemeClr val="accent2">
                  <a:lumMod val="60000"/>
                  <a:lumOff val="40000"/>
                </a:schemeClr>
              </a:gs>
              <a:gs pos="83000">
                <a:srgbClr val="D4DEFF"/>
              </a:gs>
              <a:gs pos="100000">
                <a:srgbClr val="96AB94"/>
              </a:gs>
            </a:gsLst>
            <a:lin ang="5400000" scaled="0"/>
          </a:gradFill>
          <a:ln>
            <a:solidFill>
              <a:schemeClr val="accent4">
                <a:lumMod val="75000"/>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t"/>
          <a:lstStyle/>
          <a:p>
            <a:pPr algn="ctr" rtl="0">
              <a:defRPr/>
            </a:pPr>
            <a:r>
              <a:rPr lang="en-US" sz="2800" b="1" dirty="0" smtClean="0">
                <a:solidFill>
                  <a:srgbClr val="020202"/>
                </a:solidFill>
                <a:cs typeface="B Nazanin" pitchFamily="2" charset="-78"/>
              </a:rPr>
              <a:t>Non-Profitable Projects</a:t>
            </a:r>
            <a:endParaRPr lang="fa-IR" sz="2800" b="1" dirty="0">
              <a:solidFill>
                <a:srgbClr val="020202"/>
              </a:solidFill>
              <a:cs typeface="B Nazanin" pitchFamily="2" charset="-7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fill="hold"/>
                                        <p:tgtEl>
                                          <p:spTgt spid="25"/>
                                        </p:tgtEl>
                                        <p:attrNameLst>
                                          <p:attrName>ppt_x</p:attrName>
                                        </p:attrNameLst>
                                      </p:cBhvr>
                                      <p:tavLst>
                                        <p:tav tm="0">
                                          <p:val>
                                            <p:strVal val="#ppt_x"/>
                                          </p:val>
                                        </p:tav>
                                        <p:tav tm="100000">
                                          <p:val>
                                            <p:strVal val="#ppt_x"/>
                                          </p:val>
                                        </p:tav>
                                      </p:tavLst>
                                    </p:anim>
                                    <p:anim calcmode="lin" valueType="num">
                                      <p:cBhvr additive="base">
                                        <p:cTn id="8" dur="20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000" fill="hold"/>
                                        <p:tgtEl>
                                          <p:spTgt spid="26"/>
                                        </p:tgtEl>
                                        <p:attrNameLst>
                                          <p:attrName>ppt_x</p:attrName>
                                        </p:attrNameLst>
                                      </p:cBhvr>
                                      <p:tavLst>
                                        <p:tav tm="0">
                                          <p:val>
                                            <p:strVal val="#ppt_x"/>
                                          </p:val>
                                        </p:tav>
                                        <p:tav tm="100000">
                                          <p:val>
                                            <p:strVal val="#ppt_x"/>
                                          </p:val>
                                        </p:tav>
                                      </p:tavLst>
                                    </p:anim>
                                    <p:anim calcmode="lin" valueType="num">
                                      <p:cBhvr additive="base">
                                        <p:cTn id="12" dur="2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523220"/>
          </a:xfrm>
          <a:prstGeom prst="rect">
            <a:avLst/>
          </a:prstGeom>
        </p:spPr>
        <p:txBody>
          <a:bodyPr wrap="square">
            <a:spAutoFit/>
          </a:bodyPr>
          <a:lstStyle/>
          <a:p>
            <a:pPr algn="l" rtl="0"/>
            <a:r>
              <a:rPr lang="en-US" sz="2800" b="1" u="sng" dirty="0" smtClean="0">
                <a:effectLst>
                  <a:outerShdw blurRad="38100" dist="38100" dir="2700000" algn="tl">
                    <a:srgbClr val="000000">
                      <a:alpha val="43137"/>
                    </a:srgbClr>
                  </a:outerShdw>
                </a:effectLst>
                <a:cs typeface="B Titr" pitchFamily="2" charset="-78"/>
              </a:rPr>
              <a:t>Large-Scale Real Estate Development Projects</a:t>
            </a:r>
            <a:endParaRPr lang="fa-IR" sz="28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4" name="TextBox 3"/>
          <p:cNvSpPr txBox="1"/>
          <p:nvPr/>
        </p:nvSpPr>
        <p:spPr>
          <a:xfrm>
            <a:off x="5004048" y="980728"/>
            <a:ext cx="3960440" cy="400110"/>
          </a:xfrm>
          <a:prstGeom prst="rect">
            <a:avLst/>
          </a:prstGeom>
          <a:noFill/>
        </p:spPr>
        <p:txBody>
          <a:bodyPr wrap="square" rtlCol="1">
            <a:spAutoFit/>
          </a:bodyPr>
          <a:lstStyle/>
          <a:p>
            <a:pPr algn="ctr" rtl="0"/>
            <a:r>
              <a:rPr lang="en-US" sz="2000" b="1" dirty="0" smtClean="0"/>
              <a:t>Projects Dispersion  </a:t>
            </a:r>
            <a:endParaRPr lang="fa-IR" sz="2000" b="1" dirty="0"/>
          </a:p>
        </p:txBody>
      </p:sp>
      <p:sp>
        <p:nvSpPr>
          <p:cNvPr id="9" name="TextBox 8"/>
          <p:cNvSpPr txBox="1"/>
          <p:nvPr/>
        </p:nvSpPr>
        <p:spPr>
          <a:xfrm>
            <a:off x="1073767" y="1453888"/>
            <a:ext cx="3786265" cy="5262979"/>
          </a:xfrm>
          <a:prstGeom prst="rect">
            <a:avLst/>
          </a:prstGeom>
          <a:noFill/>
        </p:spPr>
        <p:txBody>
          <a:bodyPr wrap="square" rtlCol="1">
            <a:spAutoFit/>
          </a:bodyPr>
          <a:lstStyle/>
          <a:p>
            <a:pPr algn="l" rtl="0">
              <a:lnSpc>
                <a:spcPct val="150000"/>
              </a:lnSpc>
            </a:pPr>
            <a:r>
              <a:rPr lang="en-US" sz="1600" b="1" dirty="0" smtClean="0"/>
              <a:t>Total Land Area: 900 Hectare</a:t>
            </a:r>
          </a:p>
          <a:p>
            <a:pPr algn="l" rtl="0">
              <a:lnSpc>
                <a:spcPct val="150000"/>
              </a:lnSpc>
            </a:pPr>
            <a:r>
              <a:rPr lang="en-US" sz="1600" b="1" dirty="0" smtClean="0"/>
              <a:t>Number of Lands: 28</a:t>
            </a:r>
          </a:p>
          <a:p>
            <a:pPr algn="l" rtl="0">
              <a:lnSpc>
                <a:spcPct val="150000"/>
              </a:lnSpc>
            </a:pPr>
            <a:r>
              <a:rPr lang="en-US" sz="1600" b="1" dirty="0" smtClean="0"/>
              <a:t>Land Value: Approximately 500 M €</a:t>
            </a:r>
          </a:p>
          <a:p>
            <a:pPr algn="l" rtl="0">
              <a:lnSpc>
                <a:spcPct val="150000"/>
              </a:lnSpc>
            </a:pPr>
            <a:r>
              <a:rPr lang="en-US" sz="1600" b="1" dirty="0" smtClean="0"/>
              <a:t>Land Use: Residential, Commercial, Recreational, …</a:t>
            </a:r>
          </a:p>
          <a:p>
            <a:pPr algn="l" rtl="0">
              <a:lnSpc>
                <a:spcPct val="150000"/>
              </a:lnSpc>
            </a:pPr>
            <a:r>
              <a:rPr lang="en-US" sz="1600" b="1" u="sng" dirty="0" smtClean="0"/>
              <a:t>List Of Main Projects: </a:t>
            </a:r>
          </a:p>
          <a:p>
            <a:pPr marL="285750" indent="-285750" algn="l" rtl="0">
              <a:lnSpc>
                <a:spcPct val="150000"/>
              </a:lnSpc>
              <a:buFont typeface="Arial" panose="020B0604020202020204" pitchFamily="34" charset="0"/>
              <a:buChar char="•"/>
            </a:pPr>
            <a:r>
              <a:rPr lang="en-US" sz="1600" b="1" dirty="0" smtClean="0"/>
              <a:t>Bandar Abbas complex zone (330 Ha)</a:t>
            </a:r>
          </a:p>
          <a:p>
            <a:pPr marL="285750" indent="-285750" algn="l" rtl="0">
              <a:lnSpc>
                <a:spcPct val="150000"/>
              </a:lnSpc>
              <a:buFont typeface="Arial" panose="020B0604020202020204" pitchFamily="34" charset="0"/>
              <a:buChar char="•"/>
            </a:pPr>
            <a:r>
              <a:rPr lang="en-US" sz="1600" b="1" dirty="0" err="1" smtClean="0"/>
              <a:t>Hamzanlou</a:t>
            </a:r>
            <a:r>
              <a:rPr lang="en-US" sz="1600" b="1" dirty="0" smtClean="0"/>
              <a:t> Tourism zone (317 Ha)</a:t>
            </a:r>
          </a:p>
          <a:p>
            <a:pPr marL="285750" indent="-285750" algn="l" rtl="0">
              <a:lnSpc>
                <a:spcPct val="150000"/>
              </a:lnSpc>
              <a:buFont typeface="Arial" panose="020B0604020202020204" pitchFamily="34" charset="0"/>
              <a:buChar char="•"/>
            </a:pPr>
            <a:r>
              <a:rPr lang="en-US" sz="1600" b="1" dirty="0" err="1" smtClean="0"/>
              <a:t>Pardisan</a:t>
            </a:r>
            <a:r>
              <a:rPr lang="en-US" sz="1600" b="1" dirty="0" smtClean="0"/>
              <a:t> Residential zone (48 Ha)</a:t>
            </a:r>
          </a:p>
          <a:p>
            <a:pPr marL="285750" indent="-285750" algn="l" rtl="0">
              <a:lnSpc>
                <a:spcPct val="150000"/>
              </a:lnSpc>
              <a:buFont typeface="Arial" panose="020B0604020202020204" pitchFamily="34" charset="0"/>
              <a:buChar char="•"/>
            </a:pPr>
            <a:r>
              <a:rPr lang="en-US" sz="1600" b="1" dirty="0" err="1" smtClean="0"/>
              <a:t>Zakaria</a:t>
            </a:r>
            <a:r>
              <a:rPr lang="en-US" sz="1600" b="1" dirty="0" smtClean="0"/>
              <a:t>-Mashhad complex zone</a:t>
            </a:r>
          </a:p>
          <a:p>
            <a:pPr marL="285750" indent="-285750" algn="l" rtl="0">
              <a:lnSpc>
                <a:spcPct val="150000"/>
              </a:lnSpc>
              <a:buFont typeface="Arial" panose="020B0604020202020204" pitchFamily="34" charset="0"/>
              <a:buChar char="•"/>
            </a:pPr>
            <a:r>
              <a:rPr lang="en-US" sz="1600" b="1" dirty="0" smtClean="0"/>
              <a:t> (38 Ha)</a:t>
            </a:r>
          </a:p>
          <a:p>
            <a:pPr marL="285750" indent="-285750" algn="l" rtl="0">
              <a:lnSpc>
                <a:spcPct val="150000"/>
              </a:lnSpc>
              <a:buFont typeface="Arial" panose="020B0604020202020204" pitchFamily="34" charset="0"/>
              <a:buChar char="•"/>
            </a:pPr>
            <a:r>
              <a:rPr lang="en-US" sz="1600" b="1" dirty="0" err="1" smtClean="0"/>
              <a:t>Sefidrud</a:t>
            </a:r>
            <a:r>
              <a:rPr lang="en-US" sz="1600" b="1" dirty="0" smtClean="0"/>
              <a:t> complex zone (40 Ha)</a:t>
            </a:r>
          </a:p>
          <a:p>
            <a:pPr marL="285750" indent="-285750" algn="l" rtl="0">
              <a:lnSpc>
                <a:spcPct val="150000"/>
              </a:lnSpc>
              <a:buFont typeface="Arial" panose="020B0604020202020204" pitchFamily="34" charset="0"/>
              <a:buChar char="•"/>
            </a:pPr>
            <a:r>
              <a:rPr lang="en-US" sz="1600" b="1" dirty="0" err="1" smtClean="0"/>
              <a:t>Azarbaijan</a:t>
            </a:r>
            <a:r>
              <a:rPr lang="en-US" sz="1600" b="1" dirty="0" smtClean="0"/>
              <a:t> complex zone (62 &amp; 65 Ha)</a:t>
            </a:r>
          </a:p>
          <a:p>
            <a:pPr marL="285750" indent="-285750" algn="l" rtl="0">
              <a:lnSpc>
                <a:spcPct val="150000"/>
              </a:lnSpc>
              <a:buFont typeface="Arial" panose="020B0604020202020204" pitchFamily="34" charset="0"/>
              <a:buChar char="•"/>
            </a:pPr>
            <a:r>
              <a:rPr lang="en-US" sz="1600" b="1" dirty="0" err="1"/>
              <a:t>HasanAbad</a:t>
            </a:r>
            <a:r>
              <a:rPr lang="en-US" sz="1600" b="1" dirty="0"/>
              <a:t>-Karaj complex </a:t>
            </a:r>
            <a:r>
              <a:rPr lang="en-US" sz="1600" b="1" dirty="0" smtClean="0"/>
              <a:t>(8.5 Ha)</a:t>
            </a:r>
            <a:endParaRPr lang="en-US" sz="1600" b="1" dirty="0"/>
          </a:p>
        </p:txBody>
      </p:sp>
      <p:pic>
        <p:nvPicPr>
          <p:cNvPr id="3" name="Picture 2"/>
          <p:cNvPicPr>
            <a:picLocks/>
          </p:cNvPicPr>
          <p:nvPr/>
        </p:nvPicPr>
        <p:blipFill rotWithShape="1">
          <a:blip r:embed="rId5" cstate="print">
            <a:extLst>
              <a:ext uri="{28A0092B-C50C-407E-A947-70E740481C1C}">
                <a14:useLocalDpi xmlns:a14="http://schemas.microsoft.com/office/drawing/2010/main" val="0"/>
              </a:ext>
            </a:extLst>
          </a:blip>
          <a:srcRect l="7810" t="19550" r="37017" b="9052"/>
          <a:stretch/>
        </p:blipFill>
        <p:spPr>
          <a:xfrm>
            <a:off x="4644008" y="1485312"/>
            <a:ext cx="4428000" cy="4752000"/>
          </a:xfrm>
          <a:prstGeom prst="rect">
            <a:avLst/>
          </a:prstGeom>
          <a:ln>
            <a:noFill/>
          </a:ln>
          <a:effectLst>
            <a:softEdge rad="112500"/>
          </a:effectLst>
        </p:spPr>
      </p:pic>
    </p:spTree>
    <p:extLst>
      <p:ext uri="{BB962C8B-B14F-4D97-AF65-F5344CB8AC3E}">
        <p14:creationId xmlns:p14="http://schemas.microsoft.com/office/powerpoint/2010/main" val="2263150673"/>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smtClean="0">
                <a:solidFill>
                  <a:srgbClr val="C00000"/>
                </a:solidFill>
                <a:effectLst>
                  <a:outerShdw blurRad="38100" dist="38100" dir="2700000" algn="tl">
                    <a:srgbClr val="000000">
                      <a:alpha val="43137"/>
                    </a:srgbClr>
                  </a:outerShdw>
                </a:effectLst>
                <a:cs typeface="B Titr" pitchFamily="2" charset="-78"/>
              </a:rPr>
              <a:t>Bandar-Abbas Complex Zone</a:t>
            </a:r>
            <a:endParaRPr lang="fa-IR" sz="2400" u="sng" dirty="0">
              <a:solidFill>
                <a:srgbClr val="C00000"/>
              </a:solidFill>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899592" y="764704"/>
            <a:ext cx="4100542" cy="2773195"/>
          </a:xfrm>
          <a:prstGeom prst="rect">
            <a:avLst/>
          </a:prstGeom>
          <a:noFill/>
        </p:spPr>
        <p:txBody>
          <a:bodyPr wrap="square" rtlCol="1">
            <a:spAutoFit/>
          </a:bodyPr>
          <a:lstStyle/>
          <a:p>
            <a:pPr algn="ctr" rtl="0">
              <a:lnSpc>
                <a:spcPct val="150000"/>
              </a:lnSpc>
            </a:pPr>
            <a:r>
              <a:rPr lang="en-US" sz="1600" b="1" u="sng" dirty="0" smtClean="0"/>
              <a:t>City General Information</a:t>
            </a:r>
          </a:p>
          <a:p>
            <a:pPr marL="342900" indent="-342900" algn="just" rtl="0">
              <a:lnSpc>
                <a:spcPct val="150000"/>
              </a:lnSpc>
              <a:buFont typeface="Wingdings" panose="05000000000000000000" pitchFamily="2" charset="2"/>
              <a:buChar char="ü"/>
            </a:pPr>
            <a:r>
              <a:rPr lang="en-US" sz="1600" b="1" dirty="0" smtClean="0"/>
              <a:t>The most important commercial and industrial seaport of Iran is located in </a:t>
            </a:r>
            <a:r>
              <a:rPr lang="en-US" sz="1600" b="1" dirty="0"/>
              <a:t>Bandar Abbas </a:t>
            </a:r>
            <a:r>
              <a:rPr lang="en-US" sz="1600" b="1" dirty="0" smtClean="0"/>
              <a:t>city.</a:t>
            </a:r>
          </a:p>
          <a:p>
            <a:pPr marL="342900" indent="-342900" algn="just" rtl="0">
              <a:lnSpc>
                <a:spcPct val="150000"/>
              </a:lnSpc>
              <a:buFont typeface="Wingdings" panose="05000000000000000000" pitchFamily="2" charset="2"/>
              <a:buChar char="ü"/>
            </a:pPr>
            <a:r>
              <a:rPr lang="en-US" sz="1600" b="1" dirty="0" smtClean="0"/>
              <a:t>The city is located in coastal area of strait of </a:t>
            </a:r>
            <a:r>
              <a:rPr lang="en-US" sz="1600" b="1" dirty="0" err="1" smtClean="0"/>
              <a:t>Hormoz</a:t>
            </a:r>
            <a:r>
              <a:rPr lang="en-US" sz="1600" b="1" dirty="0" smtClean="0"/>
              <a:t> which connects Persian Gulf to Oman Gulf. </a:t>
            </a:r>
          </a:p>
        </p:txBody>
      </p:sp>
      <p:pic>
        <p:nvPicPr>
          <p:cNvPr id="16" name="Picture 10" descr="vi.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5228"/>
          <a:stretch>
            <a:fillRect/>
          </a:stretch>
        </p:blipFill>
        <p:spPr bwMode="auto">
          <a:xfrm>
            <a:off x="5000134" y="1053274"/>
            <a:ext cx="4087812"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descr="town center 28-Model copy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3429000"/>
            <a:ext cx="4125984" cy="334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169592" y="3861048"/>
            <a:ext cx="3974408" cy="3139321"/>
          </a:xfrm>
          <a:prstGeom prst="rect">
            <a:avLst/>
          </a:prstGeom>
          <a:noFill/>
        </p:spPr>
        <p:txBody>
          <a:bodyPr wrap="square" rtlCol="1">
            <a:spAutoFit/>
          </a:bodyPr>
          <a:lstStyle/>
          <a:p>
            <a:pPr algn="ctr" rtl="0">
              <a:lnSpc>
                <a:spcPct val="150000"/>
              </a:lnSpc>
            </a:pPr>
            <a:r>
              <a:rPr lang="en-US" sz="1600" b="1" u="sng" dirty="0" smtClean="0"/>
              <a:t>Project Basic Information</a:t>
            </a:r>
          </a:p>
          <a:p>
            <a:pPr marL="342900" indent="-342900" algn="just" rtl="0">
              <a:lnSpc>
                <a:spcPct val="150000"/>
              </a:lnSpc>
              <a:buFont typeface="Wingdings" panose="05000000000000000000" pitchFamily="2" charset="2"/>
              <a:buChar char="q"/>
            </a:pPr>
            <a:r>
              <a:rPr lang="en-US" sz="1600" b="1" dirty="0" smtClean="0"/>
              <a:t>Total Land Area: 330 Ha.</a:t>
            </a:r>
          </a:p>
          <a:p>
            <a:pPr marL="342900" indent="-342900" algn="l" rtl="0">
              <a:lnSpc>
                <a:spcPct val="150000"/>
              </a:lnSpc>
              <a:buFont typeface="Wingdings" panose="05000000000000000000" pitchFamily="2" charset="2"/>
              <a:buChar char="q"/>
            </a:pPr>
            <a:r>
              <a:rPr lang="en-US" sz="1600" b="1" dirty="0" smtClean="0"/>
              <a:t>Land Use: Residential (72 Ha), Commercial (49 ha), Recreational (33.4 ha), Office and Tech Park (23.1 Ha), Public area (152.5 Ha).</a:t>
            </a:r>
          </a:p>
          <a:p>
            <a:pPr marL="342900" indent="-342900" algn="just" rtl="0">
              <a:lnSpc>
                <a:spcPct val="150000"/>
              </a:lnSpc>
              <a:buFont typeface="Wingdings" panose="05000000000000000000" pitchFamily="2" charset="2"/>
              <a:buChar char="q"/>
            </a:pPr>
            <a:r>
              <a:rPr lang="en-US" sz="1600" b="1" dirty="0" smtClean="0"/>
              <a:t>Quick and easy access to the coastal area and seaport.</a:t>
            </a:r>
          </a:p>
        </p:txBody>
      </p:sp>
    </p:spTree>
    <p:extLst>
      <p:ext uri="{BB962C8B-B14F-4D97-AF65-F5344CB8AC3E}">
        <p14:creationId xmlns:p14="http://schemas.microsoft.com/office/powerpoint/2010/main" val="1643704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err="1" smtClean="0">
                <a:solidFill>
                  <a:srgbClr val="C00000"/>
                </a:solidFill>
                <a:effectLst>
                  <a:outerShdw blurRad="38100" dist="38100" dir="2700000" algn="tl">
                    <a:srgbClr val="000000">
                      <a:alpha val="43137"/>
                    </a:srgbClr>
                  </a:outerShdw>
                </a:effectLst>
                <a:cs typeface="B Titr" pitchFamily="2" charset="-78"/>
              </a:rPr>
              <a:t>Hamzanlou-Bojnord</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Tourisem</a:t>
            </a:r>
            <a:r>
              <a:rPr lang="en-US" sz="2400" b="1" u="sng" dirty="0" smtClean="0">
                <a:solidFill>
                  <a:srgbClr val="C00000"/>
                </a:solidFill>
                <a:effectLst>
                  <a:outerShdw blurRad="38100" dist="38100" dir="2700000" algn="tl">
                    <a:srgbClr val="000000">
                      <a:alpha val="43137"/>
                    </a:srgbClr>
                  </a:outerShdw>
                </a:effectLst>
                <a:cs typeface="B Titr" pitchFamily="2" charset="-78"/>
              </a:rPr>
              <a:t> and Recreational Zone</a:t>
            </a:r>
            <a:endParaRPr lang="fa-IR" sz="24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899592" y="764704"/>
            <a:ext cx="4270000" cy="3008772"/>
          </a:xfrm>
          <a:prstGeom prst="rect">
            <a:avLst/>
          </a:prstGeom>
          <a:noFill/>
        </p:spPr>
        <p:txBody>
          <a:bodyPr wrap="square" rtlCol="1">
            <a:spAutoFit/>
          </a:bodyPr>
          <a:lstStyle/>
          <a:p>
            <a:pPr algn="ctr" rtl="0">
              <a:lnSpc>
                <a:spcPct val="150000"/>
              </a:lnSpc>
            </a:pPr>
            <a:r>
              <a:rPr lang="en-US" sz="1600" b="1" u="sng" dirty="0" smtClean="0"/>
              <a:t>General Information</a:t>
            </a:r>
          </a:p>
          <a:p>
            <a:pPr algn="just" rtl="0">
              <a:lnSpc>
                <a:spcPct val="150000"/>
              </a:lnSpc>
            </a:pPr>
            <a:r>
              <a:rPr lang="en-US" sz="1600" b="1" dirty="0" err="1" smtClean="0"/>
              <a:t>Bojnord</a:t>
            </a:r>
            <a:r>
              <a:rPr lang="en-US" sz="1600" b="1" dirty="0" smtClean="0"/>
              <a:t> is </a:t>
            </a:r>
            <a:r>
              <a:rPr lang="en-US" sz="1600" b="1" dirty="0"/>
              <a:t>the capital city of North </a:t>
            </a:r>
            <a:r>
              <a:rPr lang="en-US" sz="1600" b="1" dirty="0" err="1"/>
              <a:t>Khorasan</a:t>
            </a:r>
            <a:r>
              <a:rPr lang="en-US" sz="1600" b="1" dirty="0"/>
              <a:t> </a:t>
            </a:r>
            <a:r>
              <a:rPr lang="en-US" sz="1600" b="1" dirty="0" smtClean="0"/>
              <a:t>province. The </a:t>
            </a:r>
            <a:r>
              <a:rPr lang="en-US" sz="1600" b="1" dirty="0"/>
              <a:t>city is </a:t>
            </a:r>
            <a:r>
              <a:rPr lang="en-US" sz="1600" b="1" dirty="0" smtClean="0"/>
              <a:t>famous </a:t>
            </a:r>
            <a:r>
              <a:rPr lang="en-US" sz="1600" b="1" dirty="0"/>
              <a:t>for its multicultural </a:t>
            </a:r>
            <a:r>
              <a:rPr lang="en-US" sz="1600" b="1" dirty="0" smtClean="0"/>
              <a:t>background And also its </a:t>
            </a:r>
            <a:r>
              <a:rPr lang="en-US" sz="1600" b="1" dirty="0"/>
              <a:t>Turkmen horses and professional horse training </a:t>
            </a:r>
            <a:r>
              <a:rPr lang="en-US" sz="1600" b="1" dirty="0" smtClean="0"/>
              <a:t>centers</a:t>
            </a:r>
            <a:r>
              <a:rPr lang="en-US" sz="1600" b="1" dirty="0"/>
              <a:t>. The city contains many historical and natural attractions, such as mineral water springs, small lakes, recreational areas, caves and protected </a:t>
            </a:r>
            <a:r>
              <a:rPr lang="en-US" sz="1600" b="1" dirty="0" smtClean="0"/>
              <a:t>regions.</a:t>
            </a:r>
          </a:p>
        </p:txBody>
      </p:sp>
      <p:sp>
        <p:nvSpPr>
          <p:cNvPr id="19" name="TextBox 18"/>
          <p:cNvSpPr txBox="1"/>
          <p:nvPr/>
        </p:nvSpPr>
        <p:spPr>
          <a:xfrm>
            <a:off x="5169592" y="937927"/>
            <a:ext cx="3974408" cy="2677656"/>
          </a:xfrm>
          <a:prstGeom prst="rect">
            <a:avLst/>
          </a:prstGeom>
          <a:noFill/>
        </p:spPr>
        <p:txBody>
          <a:bodyPr wrap="square" rtlCol="1">
            <a:spAutoFit/>
          </a:bodyPr>
          <a:lstStyle/>
          <a:p>
            <a:pPr algn="ctr" rtl="0">
              <a:lnSpc>
                <a:spcPct val="150000"/>
              </a:lnSpc>
            </a:pPr>
            <a:r>
              <a:rPr lang="en-US" sz="1600" b="1" u="sng" dirty="0" smtClean="0"/>
              <a:t>Project Basic Information</a:t>
            </a:r>
          </a:p>
          <a:p>
            <a:pPr marL="342900" indent="-342900" algn="just" rtl="0">
              <a:lnSpc>
                <a:spcPct val="150000"/>
              </a:lnSpc>
              <a:buFont typeface="Wingdings" panose="05000000000000000000" pitchFamily="2" charset="2"/>
              <a:buChar char="q"/>
            </a:pPr>
            <a:r>
              <a:rPr lang="en-US" sz="1600" b="1" dirty="0" smtClean="0"/>
              <a:t>Total Land Area: 317 Ha.</a:t>
            </a:r>
          </a:p>
          <a:p>
            <a:pPr marL="342900" indent="-342900" algn="l" rtl="0">
              <a:lnSpc>
                <a:spcPct val="150000"/>
              </a:lnSpc>
              <a:buFont typeface="Wingdings" panose="05000000000000000000" pitchFamily="2" charset="2"/>
              <a:buChar char="q"/>
            </a:pPr>
            <a:r>
              <a:rPr lang="en-US" sz="1600" b="1" dirty="0" smtClean="0"/>
              <a:t>Land Use: Garden House (102.4 Ha), Hotel (11.6 Ha), Recreational (9.5 Ha), Sport Complex (10 Ha), Health Complex (9.7 </a:t>
            </a:r>
            <a:r>
              <a:rPr lang="en-US" sz="1600" b="1" dirty="0"/>
              <a:t>Ha</a:t>
            </a:r>
            <a:r>
              <a:rPr lang="en-US" sz="1600" b="1" dirty="0" smtClean="0"/>
              <a:t>), Tech Park (15.45 Ha), Public area (143.5 Ha).</a:t>
            </a:r>
          </a:p>
        </p:txBody>
      </p:sp>
      <p:pic>
        <p:nvPicPr>
          <p:cNvPr id="4" name="Picture 3"/>
          <p:cNvPicPr>
            <a:picLocks noChangeAspect="1"/>
          </p:cNvPicPr>
          <p:nvPr/>
        </p:nvPicPr>
        <p:blipFill>
          <a:blip r:embed="rId5"/>
          <a:stretch>
            <a:fillRect/>
          </a:stretch>
        </p:blipFill>
        <p:spPr>
          <a:xfrm>
            <a:off x="1080496" y="3829985"/>
            <a:ext cx="7956000" cy="3024336"/>
          </a:xfrm>
          <a:prstGeom prst="rect">
            <a:avLst/>
          </a:prstGeom>
          <a:ln>
            <a:noFill/>
          </a:ln>
          <a:effectLst>
            <a:softEdge rad="112500"/>
          </a:effectLst>
        </p:spPr>
      </p:pic>
    </p:spTree>
    <p:extLst>
      <p:ext uri="{BB962C8B-B14F-4D97-AF65-F5344CB8AC3E}">
        <p14:creationId xmlns:p14="http://schemas.microsoft.com/office/powerpoint/2010/main" val="2360905395"/>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74700" y="841992"/>
            <a:ext cx="8169300" cy="60160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smtClean="0"/>
              <a:t> </a:t>
            </a:r>
            <a:endParaRPr lang="fa-IR" sz="1400" dirty="0"/>
          </a:p>
        </p:txBody>
      </p:sp>
      <p:sp>
        <p:nvSpPr>
          <p:cNvPr id="8" name="Rectangle 7"/>
          <p:cNvSpPr/>
          <p:nvPr/>
        </p:nvSpPr>
        <p:spPr>
          <a:xfrm>
            <a:off x="2224467" y="0"/>
            <a:ext cx="6919533"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0" y="0"/>
            <a:ext cx="928662"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971525" y="0"/>
            <a:ext cx="1210079"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1"/>
          <p:cNvSpPr>
            <a:spLocks noGrp="1"/>
          </p:cNvSpPr>
          <p:nvPr>
            <p:ph type="title"/>
          </p:nvPr>
        </p:nvSpPr>
        <p:spPr>
          <a:xfrm>
            <a:off x="971600" y="-130200"/>
            <a:ext cx="1190238" cy="1066800"/>
          </a:xfrm>
        </p:spPr>
        <p:txBody>
          <a:bodyPr>
            <a:noAutofit/>
          </a:bodyPr>
          <a:lstStyle/>
          <a:p>
            <a:pPr rtl="0" eaLnBrk="1" fontAlgn="auto" hangingPunct="1">
              <a:spcAft>
                <a:spcPts val="0"/>
              </a:spcAft>
              <a:defRPr/>
            </a:pPr>
            <a:r>
              <a:rPr lang="en-US" sz="2400" b="1" dirty="0" smtClean="0">
                <a:solidFill>
                  <a:schemeClr val="bg1"/>
                </a:solidFill>
                <a:effectLst>
                  <a:outerShdw blurRad="38100" dist="38100" dir="2700000" algn="tl">
                    <a:srgbClr val="000000">
                      <a:alpha val="43137"/>
                    </a:srgbClr>
                  </a:outerShdw>
                </a:effectLst>
              </a:rPr>
              <a:t>UDRC</a:t>
            </a:r>
            <a:endParaRPr lang="fa-IR" sz="2400" b="1" dirty="0">
              <a:solidFill>
                <a:schemeClr val="bg1"/>
              </a:solidFill>
            </a:endParaRPr>
          </a:p>
        </p:txBody>
      </p:sp>
      <p:sp>
        <p:nvSpPr>
          <p:cNvPr id="5" name="Rectangle 4"/>
          <p:cNvSpPr/>
          <p:nvPr/>
        </p:nvSpPr>
        <p:spPr>
          <a:xfrm>
            <a:off x="2224467" y="104458"/>
            <a:ext cx="6919533" cy="461665"/>
          </a:xfrm>
          <a:prstGeom prst="rect">
            <a:avLst/>
          </a:prstGeom>
        </p:spPr>
        <p:txBody>
          <a:bodyPr wrap="square">
            <a:spAutoFit/>
          </a:bodyPr>
          <a:lstStyle/>
          <a:p>
            <a:pPr algn="l" rtl="0"/>
            <a:r>
              <a:rPr lang="en-US" sz="2400" b="1" u="sng" dirty="0" err="1" smtClean="0">
                <a:solidFill>
                  <a:srgbClr val="C00000"/>
                </a:solidFill>
                <a:effectLst>
                  <a:outerShdw blurRad="38100" dist="38100" dir="2700000" algn="tl">
                    <a:srgbClr val="000000">
                      <a:alpha val="43137"/>
                    </a:srgbClr>
                  </a:outerShdw>
                </a:effectLst>
                <a:cs typeface="B Titr" pitchFamily="2" charset="-78"/>
              </a:rPr>
              <a:t>Hasan</a:t>
            </a:r>
            <a:r>
              <a:rPr lang="en-US" sz="2400" b="1" u="sng" dirty="0" smtClean="0">
                <a:solidFill>
                  <a:srgbClr val="C00000"/>
                </a:solidFill>
                <a:effectLst>
                  <a:outerShdw blurRad="38100" dist="38100" dir="2700000" algn="tl">
                    <a:srgbClr val="000000">
                      <a:alpha val="43137"/>
                    </a:srgbClr>
                  </a:outerShdw>
                </a:effectLst>
                <a:cs typeface="B Titr" pitchFamily="2" charset="-78"/>
              </a:rPr>
              <a:t> Abad-Karaj Real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Eatate</a:t>
            </a:r>
            <a:r>
              <a:rPr lang="en-US" sz="2400" b="1" u="sng" dirty="0" smtClean="0">
                <a:solidFill>
                  <a:srgbClr val="C00000"/>
                </a:solidFill>
                <a:effectLst>
                  <a:outerShdw blurRad="38100" dist="38100" dir="2700000" algn="tl">
                    <a:srgbClr val="000000">
                      <a:alpha val="43137"/>
                    </a:srgbClr>
                  </a:outerShdw>
                </a:effectLst>
                <a:cs typeface="B Titr" pitchFamily="2" charset="-78"/>
              </a:rPr>
              <a:t> </a:t>
            </a:r>
            <a:r>
              <a:rPr lang="en-US" sz="2400" b="1" u="sng" dirty="0" err="1" smtClean="0">
                <a:solidFill>
                  <a:srgbClr val="C00000"/>
                </a:solidFill>
                <a:effectLst>
                  <a:outerShdw blurRad="38100" dist="38100" dir="2700000" algn="tl">
                    <a:srgbClr val="000000">
                      <a:alpha val="43137"/>
                    </a:srgbClr>
                  </a:outerShdw>
                </a:effectLst>
                <a:cs typeface="B Titr" pitchFamily="2" charset="-78"/>
              </a:rPr>
              <a:t>Preject</a:t>
            </a:r>
            <a:endParaRPr lang="fa-IR" sz="2400" u="sng" dirty="0">
              <a:effectLst>
                <a:outerShdw blurRad="38100" dist="38100" dir="2700000" algn="tl">
                  <a:srgbClr val="000000">
                    <a:alpha val="43137"/>
                  </a:srgbClr>
                </a:outerShdw>
              </a:effectLst>
            </a:endParaRPr>
          </a:p>
        </p:txBody>
      </p:sp>
      <p:sp>
        <p:nvSpPr>
          <p:cNvPr id="48" name="Rectangle 47"/>
          <p:cNvSpPr/>
          <p:nvPr/>
        </p:nvSpPr>
        <p:spPr>
          <a:xfrm>
            <a:off x="0" y="844532"/>
            <a:ext cx="928662" cy="514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5" name="Title 1"/>
          <p:cNvSpPr txBox="1">
            <a:spLocks/>
          </p:cNvSpPr>
          <p:nvPr/>
        </p:nvSpPr>
        <p:spPr>
          <a:xfrm rot="16200000">
            <a:off x="-2064101" y="2839418"/>
            <a:ext cx="5052064" cy="1066800"/>
          </a:xfrm>
          <a:prstGeom prst="rect">
            <a:avLst/>
          </a:prstGeom>
        </p:spPr>
        <p:txBody>
          <a:bodyPr vert="horz" lIns="91440" tIns="45720" rIns="91440" bIns="45720" rtlCol="1" anchor="ctr">
            <a:noAutofit/>
          </a:bodyPr>
          <a:lstStyle/>
          <a:p>
            <a:pPr algn="ctr" rtl="0">
              <a:spcBef>
                <a:spcPct val="0"/>
              </a:spcBef>
              <a:defRPr/>
            </a:pPr>
            <a:r>
              <a:rPr kumimoji="0" lang="en-US" sz="17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Iran Transportation and Urban Development Summit</a:t>
            </a:r>
          </a:p>
          <a:p>
            <a:pPr algn="ctr" rtl="0">
              <a:spcBef>
                <a:spcPct val="0"/>
              </a:spcBef>
              <a:defRPr/>
            </a:pPr>
            <a:r>
              <a:rPr lang="en-US" sz="1600" b="1" dirty="0" smtClean="0">
                <a:solidFill>
                  <a:schemeClr val="bg1"/>
                </a:solidFill>
                <a:effectLst>
                  <a:outerShdw blurRad="38100" dist="38100" dir="2700000" algn="tl">
                    <a:srgbClr val="000000">
                      <a:alpha val="43137"/>
                    </a:srgbClr>
                  </a:outerShdw>
                </a:effectLst>
              </a:rPr>
              <a:t>“</a:t>
            </a:r>
            <a:r>
              <a:rPr lang="en-US" sz="2000" b="1" dirty="0" smtClean="0">
                <a:solidFill>
                  <a:schemeClr val="bg1"/>
                </a:solidFill>
                <a:effectLst>
                  <a:outerShdw blurRad="38100" dist="38100" dir="2700000" algn="tl">
                    <a:srgbClr val="000000">
                      <a:alpha val="43137"/>
                    </a:srgbClr>
                  </a:outerShdw>
                </a:effectLst>
              </a:rPr>
              <a:t>Investment Opportunities</a:t>
            </a:r>
            <a:r>
              <a:rPr lang="en-US" sz="1600" b="1" dirty="0" smtClean="0">
                <a:solidFill>
                  <a:schemeClr val="bg1"/>
                </a:solidFill>
                <a:effectLst>
                  <a:outerShdw blurRad="38100" dist="38100" dir="2700000" algn="tl">
                    <a:srgbClr val="000000">
                      <a:alpha val="43137"/>
                    </a:srgbClr>
                  </a:outerShdw>
                </a:effectLst>
              </a:rPr>
              <a:t>”</a:t>
            </a:r>
            <a:endParaRPr lang="fa-IR" sz="1600" b="1" dirty="0" smtClean="0">
              <a:solidFill>
                <a:schemeClr val="bg1"/>
              </a:solidFill>
            </a:endParaRPr>
          </a:p>
        </p:txBody>
      </p:sp>
      <p:sp>
        <p:nvSpPr>
          <p:cNvPr id="56" name="Rectangle 55"/>
          <p:cNvSpPr/>
          <p:nvPr/>
        </p:nvSpPr>
        <p:spPr>
          <a:xfrm>
            <a:off x="0" y="6042068"/>
            <a:ext cx="928662" cy="8159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2" name="Picture 21" descr="logo1.jpg"/>
          <p:cNvPicPr>
            <a:picLocks/>
          </p:cNvPicPr>
          <p:nvPr/>
        </p:nvPicPr>
        <p:blipFill>
          <a:blip r:embed="rId3"/>
          <a:stretch>
            <a:fillRect/>
          </a:stretch>
        </p:blipFill>
        <p:spPr>
          <a:xfrm>
            <a:off x="62792" y="6098320"/>
            <a:ext cx="792000" cy="720000"/>
          </a:xfrm>
          <a:prstGeom prst="rect">
            <a:avLst/>
          </a:prstGeom>
        </p:spPr>
      </p:pic>
      <p:pic>
        <p:nvPicPr>
          <p:cNvPr id="24" name="Picture 23" descr="آرم اصلی شرکت.jpg"/>
          <p:cNvPicPr>
            <a:picLocks/>
          </p:cNvPicPr>
          <p:nvPr/>
        </p:nvPicPr>
        <p:blipFill>
          <a:blip r:embed="rId4" cstate="print"/>
          <a:srcRect l="22515" r="22218" b="49415"/>
          <a:stretch>
            <a:fillRect/>
          </a:stretch>
        </p:blipFill>
        <p:spPr>
          <a:xfrm>
            <a:off x="52912" y="35256"/>
            <a:ext cx="828000" cy="720000"/>
          </a:xfrm>
          <a:prstGeom prst="rect">
            <a:avLst/>
          </a:prstGeom>
        </p:spPr>
      </p:pic>
      <p:sp>
        <p:nvSpPr>
          <p:cNvPr id="9" name="TextBox 8"/>
          <p:cNvSpPr txBox="1"/>
          <p:nvPr/>
        </p:nvSpPr>
        <p:spPr>
          <a:xfrm>
            <a:off x="899592" y="764704"/>
            <a:ext cx="4100542" cy="2677656"/>
          </a:xfrm>
          <a:prstGeom prst="rect">
            <a:avLst/>
          </a:prstGeom>
          <a:noFill/>
        </p:spPr>
        <p:txBody>
          <a:bodyPr wrap="square" rtlCol="1">
            <a:spAutoFit/>
          </a:bodyPr>
          <a:lstStyle/>
          <a:p>
            <a:pPr algn="ctr" rtl="0">
              <a:lnSpc>
                <a:spcPct val="150000"/>
              </a:lnSpc>
            </a:pPr>
            <a:r>
              <a:rPr lang="en-US" sz="1600" b="1" u="sng" dirty="0" smtClean="0"/>
              <a:t>General Information</a:t>
            </a:r>
          </a:p>
          <a:p>
            <a:pPr marL="342900" indent="-342900" algn="just" rtl="0">
              <a:lnSpc>
                <a:spcPct val="150000"/>
              </a:lnSpc>
              <a:buFont typeface="Wingdings" panose="05000000000000000000" pitchFamily="2" charset="2"/>
              <a:buChar char="ü"/>
            </a:pPr>
            <a:r>
              <a:rPr lang="en-US" sz="1600" b="1" dirty="0" smtClean="0"/>
              <a:t>Karaj is </a:t>
            </a:r>
            <a:r>
              <a:rPr lang="en-US" sz="1600" b="1" dirty="0"/>
              <a:t>the capital </a:t>
            </a:r>
            <a:r>
              <a:rPr lang="en-US" sz="1600" b="1" dirty="0" smtClean="0"/>
              <a:t>of </a:t>
            </a:r>
            <a:r>
              <a:rPr lang="en-US" sz="1600" b="1" dirty="0" err="1" smtClean="0"/>
              <a:t>Alborz</a:t>
            </a:r>
            <a:r>
              <a:rPr lang="en-US" sz="1600" b="1" dirty="0" smtClean="0"/>
              <a:t> province and </a:t>
            </a:r>
            <a:r>
              <a:rPr lang="en-US" sz="1600" b="1" dirty="0"/>
              <a:t>the </a:t>
            </a:r>
            <a:r>
              <a:rPr lang="en-US" sz="1600" b="1" dirty="0" smtClean="0"/>
              <a:t>fourth-largest </a:t>
            </a:r>
            <a:r>
              <a:rPr lang="en-US" sz="1600" b="1" dirty="0"/>
              <a:t>city in Iran. Karaj is connected by railway and highways to Tehran 40 km east and Qazvin 100 km northwest, and by commuter rail to the subway system of Tehran.</a:t>
            </a:r>
            <a:endParaRPr lang="en-US" sz="1600" b="1" dirty="0" smtClean="0"/>
          </a:p>
        </p:txBody>
      </p:sp>
      <p:sp>
        <p:nvSpPr>
          <p:cNvPr id="19" name="TextBox 18"/>
          <p:cNvSpPr txBox="1"/>
          <p:nvPr/>
        </p:nvSpPr>
        <p:spPr>
          <a:xfrm>
            <a:off x="5148064" y="692696"/>
            <a:ext cx="3974408" cy="3785652"/>
          </a:xfrm>
          <a:prstGeom prst="rect">
            <a:avLst/>
          </a:prstGeom>
          <a:noFill/>
        </p:spPr>
        <p:txBody>
          <a:bodyPr wrap="square" rtlCol="1">
            <a:spAutoFit/>
          </a:bodyPr>
          <a:lstStyle/>
          <a:p>
            <a:pPr algn="ctr" rtl="0">
              <a:lnSpc>
                <a:spcPct val="150000"/>
              </a:lnSpc>
            </a:pPr>
            <a:r>
              <a:rPr lang="en-US" sz="1600" b="1" u="sng" dirty="0" smtClean="0"/>
              <a:t>Project Basic Information</a:t>
            </a:r>
          </a:p>
          <a:p>
            <a:pPr marL="342900" indent="-342900" algn="just" rtl="0">
              <a:lnSpc>
                <a:spcPct val="150000"/>
              </a:lnSpc>
              <a:buFont typeface="Wingdings" panose="05000000000000000000" pitchFamily="2" charset="2"/>
              <a:buChar char="q"/>
            </a:pPr>
            <a:r>
              <a:rPr lang="en-US" sz="1600" b="1" dirty="0" smtClean="0"/>
              <a:t>Total Land Area: 8.5 Ha.</a:t>
            </a:r>
          </a:p>
          <a:p>
            <a:pPr marL="342900" indent="-342900" algn="l" rtl="0">
              <a:lnSpc>
                <a:spcPct val="150000"/>
              </a:lnSpc>
              <a:buFont typeface="Wingdings" panose="05000000000000000000" pitchFamily="2" charset="2"/>
              <a:buChar char="q"/>
            </a:pPr>
            <a:r>
              <a:rPr lang="en-US" sz="1600" b="1" dirty="0" smtClean="0"/>
              <a:t>Land Use: Commercial (3.4 Ha), Residential (1 Ha), Recreational and service (2.4 Ha).</a:t>
            </a:r>
          </a:p>
          <a:p>
            <a:pPr marL="342900" indent="-342900" algn="l" rtl="0">
              <a:lnSpc>
                <a:spcPct val="150000"/>
              </a:lnSpc>
              <a:buFont typeface="Wingdings" panose="05000000000000000000" pitchFamily="2" charset="2"/>
              <a:buChar char="q"/>
            </a:pPr>
            <a:r>
              <a:rPr lang="en-US" sz="1600" b="1" dirty="0" smtClean="0"/>
              <a:t>Project Site is located in north-east of Karaj and benefits from desirable access to bus and subway transportation network. Site area is one of the best residential districts of Karaj.</a:t>
            </a:r>
          </a:p>
        </p:txBody>
      </p:sp>
      <p:pic>
        <p:nvPicPr>
          <p:cNvPr id="15" name="Picture 2" descr="\\192.168.20.112\demo\noroozian\هداوند\حسن آباد کرج\300- 3D Emkansanji- Ale Borj-Baghe Irani-pourmohamad.jpg"/>
          <p:cNvPicPr>
            <a:picLocks noChangeAspect="1" noChangeArrowheads="1"/>
          </p:cNvPicPr>
          <p:nvPr/>
        </p:nvPicPr>
        <p:blipFill>
          <a:blip r:embed="rId5"/>
          <a:srcRect/>
          <a:stretch>
            <a:fillRect/>
          </a:stretch>
        </p:blipFill>
        <p:spPr bwMode="auto">
          <a:xfrm>
            <a:off x="1078379" y="3357562"/>
            <a:ext cx="4357717" cy="3500438"/>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4233" y="4419165"/>
            <a:ext cx="2776199" cy="2534769"/>
          </a:xfrm>
          <a:prstGeom prst="rect">
            <a:avLst/>
          </a:prstGeom>
        </p:spPr>
      </p:pic>
      <p:sp>
        <p:nvSpPr>
          <p:cNvPr id="17" name="Freeform 16"/>
          <p:cNvSpPr/>
          <p:nvPr/>
        </p:nvSpPr>
        <p:spPr>
          <a:xfrm>
            <a:off x="7236296" y="5283255"/>
            <a:ext cx="1128694" cy="1530121"/>
          </a:xfrm>
          <a:custGeom>
            <a:avLst/>
            <a:gdLst>
              <a:gd name="connsiteX0" fmla="*/ 0 w 1914525"/>
              <a:gd name="connsiteY0" fmla="*/ 1924050 h 2257425"/>
              <a:gd name="connsiteX1" fmla="*/ 0 w 1914525"/>
              <a:gd name="connsiteY1" fmla="*/ 1924050 h 2257425"/>
              <a:gd name="connsiteX2" fmla="*/ 76200 w 1914525"/>
              <a:gd name="connsiteY2" fmla="*/ 1895475 h 2257425"/>
              <a:gd name="connsiteX3" fmla="*/ 133350 w 1914525"/>
              <a:gd name="connsiteY3" fmla="*/ 1857375 h 2257425"/>
              <a:gd name="connsiteX4" fmla="*/ 171450 w 1914525"/>
              <a:gd name="connsiteY4" fmla="*/ 1828800 h 2257425"/>
              <a:gd name="connsiteX5" fmla="*/ 209550 w 1914525"/>
              <a:gd name="connsiteY5" fmla="*/ 1819275 h 2257425"/>
              <a:gd name="connsiteX6" fmla="*/ 276225 w 1914525"/>
              <a:gd name="connsiteY6" fmla="*/ 1781175 h 2257425"/>
              <a:gd name="connsiteX7" fmla="*/ 304800 w 1914525"/>
              <a:gd name="connsiteY7" fmla="*/ 1762125 h 2257425"/>
              <a:gd name="connsiteX8" fmla="*/ 342900 w 1914525"/>
              <a:gd name="connsiteY8" fmla="*/ 1704975 h 2257425"/>
              <a:gd name="connsiteX9" fmla="*/ 361950 w 1914525"/>
              <a:gd name="connsiteY9" fmla="*/ 1647825 h 2257425"/>
              <a:gd name="connsiteX10" fmla="*/ 371475 w 1914525"/>
              <a:gd name="connsiteY10" fmla="*/ 1619250 h 2257425"/>
              <a:gd name="connsiteX11" fmla="*/ 409575 w 1914525"/>
              <a:gd name="connsiteY11" fmla="*/ 1562100 h 2257425"/>
              <a:gd name="connsiteX12" fmla="*/ 447675 w 1914525"/>
              <a:gd name="connsiteY12" fmla="*/ 1504950 h 2257425"/>
              <a:gd name="connsiteX13" fmla="*/ 466725 w 1914525"/>
              <a:gd name="connsiteY13" fmla="*/ 1476375 h 2257425"/>
              <a:gd name="connsiteX14" fmla="*/ 476250 w 1914525"/>
              <a:gd name="connsiteY14" fmla="*/ 1400175 h 2257425"/>
              <a:gd name="connsiteX15" fmla="*/ 495300 w 1914525"/>
              <a:gd name="connsiteY15" fmla="*/ 1333500 h 2257425"/>
              <a:gd name="connsiteX16" fmla="*/ 504825 w 1914525"/>
              <a:gd name="connsiteY16" fmla="*/ 1295400 h 2257425"/>
              <a:gd name="connsiteX17" fmla="*/ 514350 w 1914525"/>
              <a:gd name="connsiteY17" fmla="*/ 1266825 h 2257425"/>
              <a:gd name="connsiteX18" fmla="*/ 561975 w 1914525"/>
              <a:gd name="connsiteY18" fmla="*/ 1200150 h 2257425"/>
              <a:gd name="connsiteX19" fmla="*/ 590550 w 1914525"/>
              <a:gd name="connsiteY19" fmla="*/ 1190625 h 2257425"/>
              <a:gd name="connsiteX20" fmla="*/ 657225 w 1914525"/>
              <a:gd name="connsiteY20" fmla="*/ 1133475 h 2257425"/>
              <a:gd name="connsiteX21" fmla="*/ 704850 w 1914525"/>
              <a:gd name="connsiteY21" fmla="*/ 1076325 h 2257425"/>
              <a:gd name="connsiteX22" fmla="*/ 733425 w 1914525"/>
              <a:gd name="connsiteY22" fmla="*/ 1009650 h 2257425"/>
              <a:gd name="connsiteX23" fmla="*/ 762000 w 1914525"/>
              <a:gd name="connsiteY23" fmla="*/ 990600 h 2257425"/>
              <a:gd name="connsiteX24" fmla="*/ 809625 w 1914525"/>
              <a:gd name="connsiteY24" fmla="*/ 904875 h 2257425"/>
              <a:gd name="connsiteX25" fmla="*/ 838200 w 1914525"/>
              <a:gd name="connsiteY25" fmla="*/ 819150 h 2257425"/>
              <a:gd name="connsiteX26" fmla="*/ 847725 w 1914525"/>
              <a:gd name="connsiteY26" fmla="*/ 790575 h 2257425"/>
              <a:gd name="connsiteX27" fmla="*/ 866775 w 1914525"/>
              <a:gd name="connsiteY27" fmla="*/ 762000 h 2257425"/>
              <a:gd name="connsiteX28" fmla="*/ 885825 w 1914525"/>
              <a:gd name="connsiteY28" fmla="*/ 695325 h 2257425"/>
              <a:gd name="connsiteX29" fmla="*/ 895350 w 1914525"/>
              <a:gd name="connsiteY29" fmla="*/ 657225 h 2257425"/>
              <a:gd name="connsiteX30" fmla="*/ 933450 w 1914525"/>
              <a:gd name="connsiteY30" fmla="*/ 600075 h 2257425"/>
              <a:gd name="connsiteX31" fmla="*/ 962025 w 1914525"/>
              <a:gd name="connsiteY31" fmla="*/ 542925 h 2257425"/>
              <a:gd name="connsiteX32" fmla="*/ 1000125 w 1914525"/>
              <a:gd name="connsiteY32" fmla="*/ 476250 h 2257425"/>
              <a:gd name="connsiteX33" fmla="*/ 1028700 w 1914525"/>
              <a:gd name="connsiteY33" fmla="*/ 457200 h 2257425"/>
              <a:gd name="connsiteX34" fmla="*/ 1028700 w 1914525"/>
              <a:gd name="connsiteY34" fmla="*/ 304800 h 2257425"/>
              <a:gd name="connsiteX35" fmla="*/ 1019175 w 1914525"/>
              <a:gd name="connsiteY35" fmla="*/ 276225 h 2257425"/>
              <a:gd name="connsiteX36" fmla="*/ 990600 w 1914525"/>
              <a:gd name="connsiteY36" fmla="*/ 266700 h 2257425"/>
              <a:gd name="connsiteX37" fmla="*/ 962025 w 1914525"/>
              <a:gd name="connsiteY37" fmla="*/ 152400 h 2257425"/>
              <a:gd name="connsiteX38" fmla="*/ 990600 w 1914525"/>
              <a:gd name="connsiteY38" fmla="*/ 142875 h 2257425"/>
              <a:gd name="connsiteX39" fmla="*/ 1019175 w 1914525"/>
              <a:gd name="connsiteY39" fmla="*/ 123825 h 2257425"/>
              <a:gd name="connsiteX40" fmla="*/ 1038225 w 1914525"/>
              <a:gd name="connsiteY40" fmla="*/ 95250 h 2257425"/>
              <a:gd name="connsiteX41" fmla="*/ 1076325 w 1914525"/>
              <a:gd name="connsiteY41" fmla="*/ 9525 h 2257425"/>
              <a:gd name="connsiteX42" fmla="*/ 1104900 w 1914525"/>
              <a:gd name="connsiteY42" fmla="*/ 0 h 2257425"/>
              <a:gd name="connsiteX43" fmla="*/ 1409700 w 1914525"/>
              <a:gd name="connsiteY43" fmla="*/ 28575 h 2257425"/>
              <a:gd name="connsiteX44" fmla="*/ 1476375 w 1914525"/>
              <a:gd name="connsiteY44" fmla="*/ 47625 h 2257425"/>
              <a:gd name="connsiteX45" fmla="*/ 1504950 w 1914525"/>
              <a:gd name="connsiteY45" fmla="*/ 57150 h 2257425"/>
              <a:gd name="connsiteX46" fmla="*/ 1581150 w 1914525"/>
              <a:gd name="connsiteY46" fmla="*/ 76200 h 2257425"/>
              <a:gd name="connsiteX47" fmla="*/ 1704975 w 1914525"/>
              <a:gd name="connsiteY47" fmla="*/ 66675 h 2257425"/>
              <a:gd name="connsiteX48" fmla="*/ 1762125 w 1914525"/>
              <a:gd name="connsiteY48" fmla="*/ 47625 h 2257425"/>
              <a:gd name="connsiteX49" fmla="*/ 1828800 w 1914525"/>
              <a:gd name="connsiteY49" fmla="*/ 28575 h 2257425"/>
              <a:gd name="connsiteX50" fmla="*/ 1857375 w 1914525"/>
              <a:gd name="connsiteY50" fmla="*/ 38100 h 2257425"/>
              <a:gd name="connsiteX51" fmla="*/ 1876425 w 1914525"/>
              <a:gd name="connsiteY51" fmla="*/ 66675 h 2257425"/>
              <a:gd name="connsiteX52" fmla="*/ 1905000 w 1914525"/>
              <a:gd name="connsiteY52" fmla="*/ 95250 h 2257425"/>
              <a:gd name="connsiteX53" fmla="*/ 1914525 w 1914525"/>
              <a:gd name="connsiteY53" fmla="*/ 123825 h 2257425"/>
              <a:gd name="connsiteX54" fmla="*/ 1905000 w 1914525"/>
              <a:gd name="connsiteY54" fmla="*/ 257175 h 2257425"/>
              <a:gd name="connsiteX55" fmla="*/ 1876425 w 1914525"/>
              <a:gd name="connsiteY55" fmla="*/ 314325 h 2257425"/>
              <a:gd name="connsiteX56" fmla="*/ 1857375 w 1914525"/>
              <a:gd name="connsiteY56" fmla="*/ 352425 h 2257425"/>
              <a:gd name="connsiteX57" fmla="*/ 1838325 w 1914525"/>
              <a:gd name="connsiteY57" fmla="*/ 381000 h 2257425"/>
              <a:gd name="connsiteX58" fmla="*/ 1790700 w 1914525"/>
              <a:gd name="connsiteY58" fmla="*/ 466725 h 2257425"/>
              <a:gd name="connsiteX59" fmla="*/ 1724025 w 1914525"/>
              <a:gd name="connsiteY59" fmla="*/ 533400 h 2257425"/>
              <a:gd name="connsiteX60" fmla="*/ 1638300 w 1914525"/>
              <a:gd name="connsiteY60" fmla="*/ 590550 h 2257425"/>
              <a:gd name="connsiteX61" fmla="*/ 1609725 w 1914525"/>
              <a:gd name="connsiteY61" fmla="*/ 609600 h 2257425"/>
              <a:gd name="connsiteX62" fmla="*/ 1581150 w 1914525"/>
              <a:gd name="connsiteY62" fmla="*/ 619125 h 2257425"/>
              <a:gd name="connsiteX63" fmla="*/ 1571625 w 1914525"/>
              <a:gd name="connsiteY63" fmla="*/ 647700 h 2257425"/>
              <a:gd name="connsiteX64" fmla="*/ 1533525 w 1914525"/>
              <a:gd name="connsiteY64" fmla="*/ 704850 h 2257425"/>
              <a:gd name="connsiteX65" fmla="*/ 1504950 w 1914525"/>
              <a:gd name="connsiteY65" fmla="*/ 762000 h 2257425"/>
              <a:gd name="connsiteX66" fmla="*/ 1457325 w 1914525"/>
              <a:gd name="connsiteY66" fmla="*/ 847725 h 2257425"/>
              <a:gd name="connsiteX67" fmla="*/ 1438275 w 1914525"/>
              <a:gd name="connsiteY67" fmla="*/ 914400 h 2257425"/>
              <a:gd name="connsiteX68" fmla="*/ 1390650 w 1914525"/>
              <a:gd name="connsiteY68" fmla="*/ 971550 h 2257425"/>
              <a:gd name="connsiteX69" fmla="*/ 1352550 w 1914525"/>
              <a:gd name="connsiteY69" fmla="*/ 1028700 h 2257425"/>
              <a:gd name="connsiteX70" fmla="*/ 1314450 w 1914525"/>
              <a:gd name="connsiteY70" fmla="*/ 1085850 h 2257425"/>
              <a:gd name="connsiteX71" fmla="*/ 1276350 w 1914525"/>
              <a:gd name="connsiteY71" fmla="*/ 1133475 h 2257425"/>
              <a:gd name="connsiteX72" fmla="*/ 1219200 w 1914525"/>
              <a:gd name="connsiteY72" fmla="*/ 1181100 h 2257425"/>
              <a:gd name="connsiteX73" fmla="*/ 1162050 w 1914525"/>
              <a:gd name="connsiteY73" fmla="*/ 1200150 h 2257425"/>
              <a:gd name="connsiteX74" fmla="*/ 1114425 w 1914525"/>
              <a:gd name="connsiteY74" fmla="*/ 1238250 h 2257425"/>
              <a:gd name="connsiteX75" fmla="*/ 1057275 w 1914525"/>
              <a:gd name="connsiteY75" fmla="*/ 1276350 h 2257425"/>
              <a:gd name="connsiteX76" fmla="*/ 1047750 w 1914525"/>
              <a:gd name="connsiteY76" fmla="*/ 1304925 h 2257425"/>
              <a:gd name="connsiteX77" fmla="*/ 1019175 w 1914525"/>
              <a:gd name="connsiteY77" fmla="*/ 1323975 h 2257425"/>
              <a:gd name="connsiteX78" fmla="*/ 971550 w 1914525"/>
              <a:gd name="connsiteY78" fmla="*/ 1400175 h 2257425"/>
              <a:gd name="connsiteX79" fmla="*/ 923925 w 1914525"/>
              <a:gd name="connsiteY79" fmla="*/ 1466850 h 2257425"/>
              <a:gd name="connsiteX80" fmla="*/ 895350 w 1914525"/>
              <a:gd name="connsiteY80" fmla="*/ 1495425 h 2257425"/>
              <a:gd name="connsiteX81" fmla="*/ 876300 w 1914525"/>
              <a:gd name="connsiteY81" fmla="*/ 1524000 h 2257425"/>
              <a:gd name="connsiteX82" fmla="*/ 847725 w 1914525"/>
              <a:gd name="connsiteY82" fmla="*/ 1552575 h 2257425"/>
              <a:gd name="connsiteX83" fmla="*/ 809625 w 1914525"/>
              <a:gd name="connsiteY83" fmla="*/ 1609725 h 2257425"/>
              <a:gd name="connsiteX84" fmla="*/ 781050 w 1914525"/>
              <a:gd name="connsiteY84" fmla="*/ 1676400 h 2257425"/>
              <a:gd name="connsiteX85" fmla="*/ 771525 w 1914525"/>
              <a:gd name="connsiteY85" fmla="*/ 1704975 h 2257425"/>
              <a:gd name="connsiteX86" fmla="*/ 733425 w 1914525"/>
              <a:gd name="connsiteY86" fmla="*/ 1762125 h 2257425"/>
              <a:gd name="connsiteX87" fmla="*/ 714375 w 1914525"/>
              <a:gd name="connsiteY87" fmla="*/ 1790700 h 2257425"/>
              <a:gd name="connsiteX88" fmla="*/ 704850 w 1914525"/>
              <a:gd name="connsiteY88" fmla="*/ 1828800 h 2257425"/>
              <a:gd name="connsiteX89" fmla="*/ 676275 w 1914525"/>
              <a:gd name="connsiteY89" fmla="*/ 1857375 h 2257425"/>
              <a:gd name="connsiteX90" fmla="*/ 647700 w 1914525"/>
              <a:gd name="connsiteY90" fmla="*/ 1895475 h 2257425"/>
              <a:gd name="connsiteX91" fmla="*/ 638175 w 1914525"/>
              <a:gd name="connsiteY91" fmla="*/ 1924050 h 2257425"/>
              <a:gd name="connsiteX92" fmla="*/ 600075 w 1914525"/>
              <a:gd name="connsiteY92" fmla="*/ 1981200 h 2257425"/>
              <a:gd name="connsiteX93" fmla="*/ 590550 w 1914525"/>
              <a:gd name="connsiteY93" fmla="*/ 2019300 h 2257425"/>
              <a:gd name="connsiteX94" fmla="*/ 552450 w 1914525"/>
              <a:gd name="connsiteY94" fmla="*/ 2076450 h 2257425"/>
              <a:gd name="connsiteX95" fmla="*/ 476250 w 1914525"/>
              <a:gd name="connsiteY95" fmla="*/ 2162175 h 2257425"/>
              <a:gd name="connsiteX96" fmla="*/ 419100 w 1914525"/>
              <a:gd name="connsiteY96" fmla="*/ 2190750 h 2257425"/>
              <a:gd name="connsiteX97" fmla="*/ 361950 w 1914525"/>
              <a:gd name="connsiteY97" fmla="*/ 2209800 h 2257425"/>
              <a:gd name="connsiteX98" fmla="*/ 276225 w 1914525"/>
              <a:gd name="connsiteY98" fmla="*/ 2257425 h 2257425"/>
              <a:gd name="connsiteX99" fmla="*/ 238125 w 1914525"/>
              <a:gd name="connsiteY99" fmla="*/ 2247900 h 2257425"/>
              <a:gd name="connsiteX100" fmla="*/ 123825 w 1914525"/>
              <a:gd name="connsiteY100" fmla="*/ 2162175 h 2257425"/>
              <a:gd name="connsiteX101" fmla="*/ 114300 w 1914525"/>
              <a:gd name="connsiteY101" fmla="*/ 2133600 h 2257425"/>
              <a:gd name="connsiteX102" fmla="*/ 47625 w 1914525"/>
              <a:gd name="connsiteY102" fmla="*/ 2047875 h 2257425"/>
              <a:gd name="connsiteX103" fmla="*/ 28575 w 1914525"/>
              <a:gd name="connsiteY103" fmla="*/ 1981200 h 2257425"/>
              <a:gd name="connsiteX104" fmla="*/ 19050 w 1914525"/>
              <a:gd name="connsiteY104" fmla="*/ 1952625 h 2257425"/>
              <a:gd name="connsiteX105" fmla="*/ 0 w 1914525"/>
              <a:gd name="connsiteY105" fmla="*/ 1924050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14525" h="2257425">
                <a:moveTo>
                  <a:pt x="0" y="1924050"/>
                </a:moveTo>
                <a:lnTo>
                  <a:pt x="0" y="1924050"/>
                </a:lnTo>
                <a:cubicBezTo>
                  <a:pt x="25400" y="1914525"/>
                  <a:pt x="51937" y="1907607"/>
                  <a:pt x="76200" y="1895475"/>
                </a:cubicBezTo>
                <a:cubicBezTo>
                  <a:pt x="96678" y="1885236"/>
                  <a:pt x="115034" y="1871112"/>
                  <a:pt x="133350" y="1857375"/>
                </a:cubicBezTo>
                <a:cubicBezTo>
                  <a:pt x="146050" y="1847850"/>
                  <a:pt x="157251" y="1835900"/>
                  <a:pt x="171450" y="1828800"/>
                </a:cubicBezTo>
                <a:cubicBezTo>
                  <a:pt x="183159" y="1822946"/>
                  <a:pt x="196850" y="1822450"/>
                  <a:pt x="209550" y="1819275"/>
                </a:cubicBezTo>
                <a:cubicBezTo>
                  <a:pt x="279168" y="1772863"/>
                  <a:pt x="191632" y="1829514"/>
                  <a:pt x="276225" y="1781175"/>
                </a:cubicBezTo>
                <a:cubicBezTo>
                  <a:pt x="286164" y="1775495"/>
                  <a:pt x="295275" y="1768475"/>
                  <a:pt x="304800" y="1762125"/>
                </a:cubicBezTo>
                <a:cubicBezTo>
                  <a:pt x="317500" y="1743075"/>
                  <a:pt x="335660" y="1726695"/>
                  <a:pt x="342900" y="1704975"/>
                </a:cubicBezTo>
                <a:lnTo>
                  <a:pt x="361950" y="1647825"/>
                </a:lnTo>
                <a:cubicBezTo>
                  <a:pt x="365125" y="1638300"/>
                  <a:pt x="365906" y="1627604"/>
                  <a:pt x="371475" y="1619250"/>
                </a:cubicBezTo>
                <a:lnTo>
                  <a:pt x="409575" y="1562100"/>
                </a:lnTo>
                <a:lnTo>
                  <a:pt x="447675" y="1504950"/>
                </a:lnTo>
                <a:lnTo>
                  <a:pt x="466725" y="1476375"/>
                </a:lnTo>
                <a:cubicBezTo>
                  <a:pt x="469900" y="1450975"/>
                  <a:pt x="472042" y="1425424"/>
                  <a:pt x="476250" y="1400175"/>
                </a:cubicBezTo>
                <a:cubicBezTo>
                  <a:pt x="482205" y="1364443"/>
                  <a:pt x="486241" y="1365207"/>
                  <a:pt x="495300" y="1333500"/>
                </a:cubicBezTo>
                <a:cubicBezTo>
                  <a:pt x="498896" y="1320913"/>
                  <a:pt x="501229" y="1307987"/>
                  <a:pt x="504825" y="1295400"/>
                </a:cubicBezTo>
                <a:cubicBezTo>
                  <a:pt x="507583" y="1285746"/>
                  <a:pt x="510395" y="1276053"/>
                  <a:pt x="514350" y="1266825"/>
                </a:cubicBezTo>
                <a:cubicBezTo>
                  <a:pt x="526269" y="1239015"/>
                  <a:pt x="535840" y="1217573"/>
                  <a:pt x="561975" y="1200150"/>
                </a:cubicBezTo>
                <a:cubicBezTo>
                  <a:pt x="570329" y="1194581"/>
                  <a:pt x="581025" y="1193800"/>
                  <a:pt x="590550" y="1190625"/>
                </a:cubicBezTo>
                <a:cubicBezTo>
                  <a:pt x="618580" y="1169603"/>
                  <a:pt x="635114" y="1160009"/>
                  <a:pt x="657225" y="1133475"/>
                </a:cubicBezTo>
                <a:cubicBezTo>
                  <a:pt x="723530" y="1053909"/>
                  <a:pt x="621368" y="1159807"/>
                  <a:pt x="704850" y="1076325"/>
                </a:cubicBezTo>
                <a:cubicBezTo>
                  <a:pt x="712137" y="1047178"/>
                  <a:pt x="711499" y="1031576"/>
                  <a:pt x="733425" y="1009650"/>
                </a:cubicBezTo>
                <a:cubicBezTo>
                  <a:pt x="741520" y="1001555"/>
                  <a:pt x="752475" y="996950"/>
                  <a:pt x="762000" y="990600"/>
                </a:cubicBezTo>
                <a:cubicBezTo>
                  <a:pt x="785310" y="920671"/>
                  <a:pt x="766851" y="947649"/>
                  <a:pt x="809625" y="904875"/>
                </a:cubicBezTo>
                <a:lnTo>
                  <a:pt x="838200" y="819150"/>
                </a:lnTo>
                <a:cubicBezTo>
                  <a:pt x="841375" y="809625"/>
                  <a:pt x="842156" y="798929"/>
                  <a:pt x="847725" y="790575"/>
                </a:cubicBezTo>
                <a:lnTo>
                  <a:pt x="866775" y="762000"/>
                </a:lnTo>
                <a:cubicBezTo>
                  <a:pt x="896552" y="642893"/>
                  <a:pt x="858496" y="790978"/>
                  <a:pt x="885825" y="695325"/>
                </a:cubicBezTo>
                <a:cubicBezTo>
                  <a:pt x="889421" y="682738"/>
                  <a:pt x="889496" y="668934"/>
                  <a:pt x="895350" y="657225"/>
                </a:cubicBezTo>
                <a:cubicBezTo>
                  <a:pt x="905589" y="636747"/>
                  <a:pt x="926210" y="621795"/>
                  <a:pt x="933450" y="600075"/>
                </a:cubicBezTo>
                <a:cubicBezTo>
                  <a:pt x="950914" y="547684"/>
                  <a:pt x="932482" y="594626"/>
                  <a:pt x="962025" y="542925"/>
                </a:cubicBezTo>
                <a:cubicBezTo>
                  <a:pt x="971986" y="525494"/>
                  <a:pt x="984654" y="491721"/>
                  <a:pt x="1000125" y="476250"/>
                </a:cubicBezTo>
                <a:cubicBezTo>
                  <a:pt x="1008220" y="468155"/>
                  <a:pt x="1019175" y="463550"/>
                  <a:pt x="1028700" y="457200"/>
                </a:cubicBezTo>
                <a:cubicBezTo>
                  <a:pt x="1050181" y="392757"/>
                  <a:pt x="1043675" y="424597"/>
                  <a:pt x="1028700" y="304800"/>
                </a:cubicBezTo>
                <a:cubicBezTo>
                  <a:pt x="1027455" y="294837"/>
                  <a:pt x="1026275" y="283325"/>
                  <a:pt x="1019175" y="276225"/>
                </a:cubicBezTo>
                <a:cubicBezTo>
                  <a:pt x="1012075" y="269125"/>
                  <a:pt x="1000125" y="269875"/>
                  <a:pt x="990600" y="266700"/>
                </a:cubicBezTo>
                <a:cubicBezTo>
                  <a:pt x="962389" y="224383"/>
                  <a:pt x="931358" y="206067"/>
                  <a:pt x="962025" y="152400"/>
                </a:cubicBezTo>
                <a:cubicBezTo>
                  <a:pt x="967006" y="143683"/>
                  <a:pt x="981620" y="147365"/>
                  <a:pt x="990600" y="142875"/>
                </a:cubicBezTo>
                <a:cubicBezTo>
                  <a:pt x="1000839" y="137755"/>
                  <a:pt x="1009650" y="130175"/>
                  <a:pt x="1019175" y="123825"/>
                </a:cubicBezTo>
                <a:cubicBezTo>
                  <a:pt x="1025525" y="114300"/>
                  <a:pt x="1033576" y="105711"/>
                  <a:pt x="1038225" y="95250"/>
                </a:cubicBezTo>
                <a:cubicBezTo>
                  <a:pt x="1047057" y="75379"/>
                  <a:pt x="1054025" y="27365"/>
                  <a:pt x="1076325" y="9525"/>
                </a:cubicBezTo>
                <a:cubicBezTo>
                  <a:pt x="1084165" y="3253"/>
                  <a:pt x="1095375" y="3175"/>
                  <a:pt x="1104900" y="0"/>
                </a:cubicBezTo>
                <a:cubicBezTo>
                  <a:pt x="1372616" y="10297"/>
                  <a:pt x="1274178" y="-16599"/>
                  <a:pt x="1409700" y="28575"/>
                </a:cubicBezTo>
                <a:cubicBezTo>
                  <a:pt x="1478213" y="51413"/>
                  <a:pt x="1392654" y="23705"/>
                  <a:pt x="1476375" y="47625"/>
                </a:cubicBezTo>
                <a:cubicBezTo>
                  <a:pt x="1486029" y="50383"/>
                  <a:pt x="1495264" y="54508"/>
                  <a:pt x="1504950" y="57150"/>
                </a:cubicBezTo>
                <a:cubicBezTo>
                  <a:pt x="1530209" y="64039"/>
                  <a:pt x="1581150" y="76200"/>
                  <a:pt x="1581150" y="76200"/>
                </a:cubicBezTo>
                <a:cubicBezTo>
                  <a:pt x="1622425" y="73025"/>
                  <a:pt x="1664085" y="73131"/>
                  <a:pt x="1704975" y="66675"/>
                </a:cubicBezTo>
                <a:cubicBezTo>
                  <a:pt x="1724810" y="63543"/>
                  <a:pt x="1742644" y="52495"/>
                  <a:pt x="1762125" y="47625"/>
                </a:cubicBezTo>
                <a:cubicBezTo>
                  <a:pt x="1809965" y="35665"/>
                  <a:pt x="1787806" y="42240"/>
                  <a:pt x="1828800" y="28575"/>
                </a:cubicBezTo>
                <a:cubicBezTo>
                  <a:pt x="1838325" y="31750"/>
                  <a:pt x="1849535" y="31828"/>
                  <a:pt x="1857375" y="38100"/>
                </a:cubicBezTo>
                <a:cubicBezTo>
                  <a:pt x="1866314" y="45251"/>
                  <a:pt x="1869096" y="57881"/>
                  <a:pt x="1876425" y="66675"/>
                </a:cubicBezTo>
                <a:cubicBezTo>
                  <a:pt x="1885049" y="77023"/>
                  <a:pt x="1895475" y="85725"/>
                  <a:pt x="1905000" y="95250"/>
                </a:cubicBezTo>
                <a:cubicBezTo>
                  <a:pt x="1908175" y="104775"/>
                  <a:pt x="1914525" y="113785"/>
                  <a:pt x="1914525" y="123825"/>
                </a:cubicBezTo>
                <a:cubicBezTo>
                  <a:pt x="1914525" y="168388"/>
                  <a:pt x="1910207" y="212917"/>
                  <a:pt x="1905000" y="257175"/>
                </a:cubicBezTo>
                <a:cubicBezTo>
                  <a:pt x="1901766" y="284664"/>
                  <a:pt x="1889744" y="291017"/>
                  <a:pt x="1876425" y="314325"/>
                </a:cubicBezTo>
                <a:cubicBezTo>
                  <a:pt x="1869380" y="326653"/>
                  <a:pt x="1864420" y="340097"/>
                  <a:pt x="1857375" y="352425"/>
                </a:cubicBezTo>
                <a:cubicBezTo>
                  <a:pt x="1851695" y="362364"/>
                  <a:pt x="1842974" y="370539"/>
                  <a:pt x="1838325" y="381000"/>
                </a:cubicBezTo>
                <a:cubicBezTo>
                  <a:pt x="1801029" y="464915"/>
                  <a:pt x="1842856" y="414569"/>
                  <a:pt x="1790700" y="466725"/>
                </a:cubicBezTo>
                <a:cubicBezTo>
                  <a:pt x="1773935" y="517020"/>
                  <a:pt x="1789529" y="489731"/>
                  <a:pt x="1724025" y="533400"/>
                </a:cubicBezTo>
                <a:lnTo>
                  <a:pt x="1638300" y="590550"/>
                </a:lnTo>
                <a:cubicBezTo>
                  <a:pt x="1628775" y="596900"/>
                  <a:pt x="1620585" y="605980"/>
                  <a:pt x="1609725" y="609600"/>
                </a:cubicBezTo>
                <a:lnTo>
                  <a:pt x="1581150" y="619125"/>
                </a:lnTo>
                <a:cubicBezTo>
                  <a:pt x="1577975" y="628650"/>
                  <a:pt x="1576501" y="638923"/>
                  <a:pt x="1571625" y="647700"/>
                </a:cubicBezTo>
                <a:cubicBezTo>
                  <a:pt x="1560506" y="667714"/>
                  <a:pt x="1540765" y="683130"/>
                  <a:pt x="1533525" y="704850"/>
                </a:cubicBezTo>
                <a:cubicBezTo>
                  <a:pt x="1498787" y="809063"/>
                  <a:pt x="1554189" y="651213"/>
                  <a:pt x="1504950" y="762000"/>
                </a:cubicBezTo>
                <a:cubicBezTo>
                  <a:pt x="1467654" y="845915"/>
                  <a:pt x="1509481" y="795569"/>
                  <a:pt x="1457325" y="847725"/>
                </a:cubicBezTo>
                <a:cubicBezTo>
                  <a:pt x="1454273" y="859932"/>
                  <a:pt x="1445107" y="900735"/>
                  <a:pt x="1438275" y="914400"/>
                </a:cubicBezTo>
                <a:cubicBezTo>
                  <a:pt x="1425014" y="940922"/>
                  <a:pt x="1411716" y="950484"/>
                  <a:pt x="1390650" y="971550"/>
                </a:cubicBezTo>
                <a:cubicBezTo>
                  <a:pt x="1368002" y="1039494"/>
                  <a:pt x="1400116" y="957351"/>
                  <a:pt x="1352550" y="1028700"/>
                </a:cubicBezTo>
                <a:cubicBezTo>
                  <a:pt x="1297411" y="1111408"/>
                  <a:pt x="1405607" y="994693"/>
                  <a:pt x="1314450" y="1085850"/>
                </a:cubicBezTo>
                <a:cubicBezTo>
                  <a:pt x="1298813" y="1132760"/>
                  <a:pt x="1316120" y="1100334"/>
                  <a:pt x="1276350" y="1133475"/>
                </a:cubicBezTo>
                <a:cubicBezTo>
                  <a:pt x="1250715" y="1154838"/>
                  <a:pt x="1249606" y="1167586"/>
                  <a:pt x="1219200" y="1181100"/>
                </a:cubicBezTo>
                <a:cubicBezTo>
                  <a:pt x="1200850" y="1189255"/>
                  <a:pt x="1162050" y="1200150"/>
                  <a:pt x="1162050" y="1200150"/>
                </a:cubicBezTo>
                <a:cubicBezTo>
                  <a:pt x="1126851" y="1252948"/>
                  <a:pt x="1163139" y="1211187"/>
                  <a:pt x="1114425" y="1238250"/>
                </a:cubicBezTo>
                <a:cubicBezTo>
                  <a:pt x="1094411" y="1249369"/>
                  <a:pt x="1057275" y="1276350"/>
                  <a:pt x="1057275" y="1276350"/>
                </a:cubicBezTo>
                <a:cubicBezTo>
                  <a:pt x="1054100" y="1285875"/>
                  <a:pt x="1054022" y="1297085"/>
                  <a:pt x="1047750" y="1304925"/>
                </a:cubicBezTo>
                <a:cubicBezTo>
                  <a:pt x="1040599" y="1313864"/>
                  <a:pt x="1025242" y="1314267"/>
                  <a:pt x="1019175" y="1323975"/>
                </a:cubicBezTo>
                <a:cubicBezTo>
                  <a:pt x="962500" y="1414655"/>
                  <a:pt x="1036219" y="1357062"/>
                  <a:pt x="971550" y="1400175"/>
                </a:cubicBezTo>
                <a:cubicBezTo>
                  <a:pt x="956473" y="1422790"/>
                  <a:pt x="941647" y="1446175"/>
                  <a:pt x="923925" y="1466850"/>
                </a:cubicBezTo>
                <a:cubicBezTo>
                  <a:pt x="915159" y="1477077"/>
                  <a:pt x="903974" y="1485077"/>
                  <a:pt x="895350" y="1495425"/>
                </a:cubicBezTo>
                <a:cubicBezTo>
                  <a:pt x="888021" y="1504219"/>
                  <a:pt x="883629" y="1515206"/>
                  <a:pt x="876300" y="1524000"/>
                </a:cubicBezTo>
                <a:cubicBezTo>
                  <a:pt x="867676" y="1534348"/>
                  <a:pt x="855995" y="1541942"/>
                  <a:pt x="847725" y="1552575"/>
                </a:cubicBezTo>
                <a:cubicBezTo>
                  <a:pt x="833669" y="1570647"/>
                  <a:pt x="809625" y="1609725"/>
                  <a:pt x="809625" y="1609725"/>
                </a:cubicBezTo>
                <a:cubicBezTo>
                  <a:pt x="789801" y="1689019"/>
                  <a:pt x="813939" y="1610621"/>
                  <a:pt x="781050" y="1676400"/>
                </a:cubicBezTo>
                <a:cubicBezTo>
                  <a:pt x="776560" y="1685380"/>
                  <a:pt x="776401" y="1696198"/>
                  <a:pt x="771525" y="1704975"/>
                </a:cubicBezTo>
                <a:cubicBezTo>
                  <a:pt x="760406" y="1724989"/>
                  <a:pt x="746125" y="1743075"/>
                  <a:pt x="733425" y="1762125"/>
                </a:cubicBezTo>
                <a:lnTo>
                  <a:pt x="714375" y="1790700"/>
                </a:lnTo>
                <a:cubicBezTo>
                  <a:pt x="711200" y="1803400"/>
                  <a:pt x="711345" y="1817434"/>
                  <a:pt x="704850" y="1828800"/>
                </a:cubicBezTo>
                <a:cubicBezTo>
                  <a:pt x="698167" y="1840496"/>
                  <a:pt x="685041" y="1847148"/>
                  <a:pt x="676275" y="1857375"/>
                </a:cubicBezTo>
                <a:cubicBezTo>
                  <a:pt x="665944" y="1869428"/>
                  <a:pt x="657225" y="1882775"/>
                  <a:pt x="647700" y="1895475"/>
                </a:cubicBezTo>
                <a:cubicBezTo>
                  <a:pt x="644525" y="1905000"/>
                  <a:pt x="643051" y="1915273"/>
                  <a:pt x="638175" y="1924050"/>
                </a:cubicBezTo>
                <a:cubicBezTo>
                  <a:pt x="627056" y="1944064"/>
                  <a:pt x="600075" y="1981200"/>
                  <a:pt x="600075" y="1981200"/>
                </a:cubicBezTo>
                <a:cubicBezTo>
                  <a:pt x="596900" y="1993900"/>
                  <a:pt x="596404" y="2007591"/>
                  <a:pt x="590550" y="2019300"/>
                </a:cubicBezTo>
                <a:cubicBezTo>
                  <a:pt x="580311" y="2039778"/>
                  <a:pt x="565150" y="2057400"/>
                  <a:pt x="552450" y="2076450"/>
                </a:cubicBezTo>
                <a:cubicBezTo>
                  <a:pt x="534298" y="2103678"/>
                  <a:pt x="504212" y="2152854"/>
                  <a:pt x="476250" y="2162175"/>
                </a:cubicBezTo>
                <a:cubicBezTo>
                  <a:pt x="372037" y="2196913"/>
                  <a:pt x="529887" y="2141511"/>
                  <a:pt x="419100" y="2190750"/>
                </a:cubicBezTo>
                <a:cubicBezTo>
                  <a:pt x="400750" y="2198905"/>
                  <a:pt x="378658" y="2198661"/>
                  <a:pt x="361950" y="2209800"/>
                </a:cubicBezTo>
                <a:cubicBezTo>
                  <a:pt x="296446" y="2253469"/>
                  <a:pt x="326520" y="2240660"/>
                  <a:pt x="276225" y="2257425"/>
                </a:cubicBezTo>
                <a:cubicBezTo>
                  <a:pt x="263525" y="2254250"/>
                  <a:pt x="249651" y="2254106"/>
                  <a:pt x="238125" y="2247900"/>
                </a:cubicBezTo>
                <a:cubicBezTo>
                  <a:pt x="168118" y="2210204"/>
                  <a:pt x="166123" y="2204473"/>
                  <a:pt x="123825" y="2162175"/>
                </a:cubicBezTo>
                <a:cubicBezTo>
                  <a:pt x="120650" y="2152650"/>
                  <a:pt x="119869" y="2141954"/>
                  <a:pt x="114300" y="2133600"/>
                </a:cubicBezTo>
                <a:cubicBezTo>
                  <a:pt x="81426" y="2084290"/>
                  <a:pt x="72987" y="2123960"/>
                  <a:pt x="47625" y="2047875"/>
                </a:cubicBezTo>
                <a:cubicBezTo>
                  <a:pt x="24787" y="1979362"/>
                  <a:pt x="52495" y="2064921"/>
                  <a:pt x="28575" y="1981200"/>
                </a:cubicBezTo>
                <a:cubicBezTo>
                  <a:pt x="25817" y="1971546"/>
                  <a:pt x="20701" y="1962529"/>
                  <a:pt x="19050" y="1952625"/>
                </a:cubicBezTo>
                <a:cubicBezTo>
                  <a:pt x="17484" y="1943230"/>
                  <a:pt x="3175" y="1928812"/>
                  <a:pt x="0" y="1924050"/>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a-IR"/>
          </a:p>
        </p:txBody>
      </p:sp>
    </p:spTree>
    <p:extLst>
      <p:ext uri="{BB962C8B-B14F-4D97-AF65-F5344CB8AC3E}">
        <p14:creationId xmlns:p14="http://schemas.microsoft.com/office/powerpoint/2010/main" val="3075435120"/>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RT (25)">
  <a:themeElements>
    <a:clrScheme name="134TGp_report_diagram 2">
      <a:dk1>
        <a:srgbClr val="23387D"/>
      </a:dk1>
      <a:lt1>
        <a:srgbClr val="FFFFFF"/>
      </a:lt1>
      <a:dk2>
        <a:srgbClr val="1A3D97"/>
      </a:dk2>
      <a:lt2>
        <a:srgbClr val="DDDDDD"/>
      </a:lt2>
      <a:accent1>
        <a:srgbClr val="4972BB"/>
      </a:accent1>
      <a:accent2>
        <a:srgbClr val="6A99D8"/>
      </a:accent2>
      <a:accent3>
        <a:srgbClr val="FFFFFF"/>
      </a:accent3>
      <a:accent4>
        <a:srgbClr val="1C2E6A"/>
      </a:accent4>
      <a:accent5>
        <a:srgbClr val="B1BCDA"/>
      </a:accent5>
      <a:accent6>
        <a:srgbClr val="5F8AC4"/>
      </a:accent6>
      <a:hlink>
        <a:srgbClr val="96B1E6"/>
      </a:hlink>
      <a:folHlink>
        <a:srgbClr val="99C25C"/>
      </a:folHlink>
    </a:clrScheme>
    <a:fontScheme name="134TGp_report_diagra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4TGp_report_diagram 1">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C1B05D"/>
        </a:folHlink>
      </a:clrScheme>
      <a:clrMap bg1="lt1" tx1="dk1" bg2="lt2" tx2="dk2" accent1="accent1" accent2="accent2" accent3="accent3" accent4="accent4" accent5="accent5" accent6="accent6" hlink="hlink" folHlink="folHlink"/>
    </a:extraClrScheme>
    <a:extraClrScheme>
      <a:clrScheme name="134TGp_report_diagram 2">
        <a:dk1>
          <a:srgbClr val="23387D"/>
        </a:dk1>
        <a:lt1>
          <a:srgbClr val="FFFFFF"/>
        </a:lt1>
        <a:dk2>
          <a:srgbClr val="1A3D97"/>
        </a:dk2>
        <a:lt2>
          <a:srgbClr val="DDDDDD"/>
        </a:lt2>
        <a:accent1>
          <a:srgbClr val="4972BB"/>
        </a:accent1>
        <a:accent2>
          <a:srgbClr val="6A99D8"/>
        </a:accent2>
        <a:accent3>
          <a:srgbClr val="FFFFFF"/>
        </a:accent3>
        <a:accent4>
          <a:srgbClr val="1C2E6A"/>
        </a:accent4>
        <a:accent5>
          <a:srgbClr val="B1BCDA"/>
        </a:accent5>
        <a:accent6>
          <a:srgbClr val="5F8AC4"/>
        </a:accent6>
        <a:hlink>
          <a:srgbClr val="96B1E6"/>
        </a:hlink>
        <a:folHlink>
          <a:srgbClr val="99C25C"/>
        </a:folHlink>
      </a:clrScheme>
      <a:clrMap bg1="lt1" tx1="dk1" bg2="lt2" tx2="dk2" accent1="accent1" accent2="accent2" accent3="accent3" accent4="accent4" accent5="accent5" accent6="accent6" hlink="hlink" folHlink="folHlink"/>
    </a:extraClrScheme>
    <a:extraClrScheme>
      <a:clrScheme name="134TGp_report_diagram 3">
        <a:dk1>
          <a:srgbClr val="23387D"/>
        </a:dk1>
        <a:lt1>
          <a:srgbClr val="FFFFFF"/>
        </a:lt1>
        <a:dk2>
          <a:srgbClr val="1A3D97"/>
        </a:dk2>
        <a:lt2>
          <a:srgbClr val="DDDDDD"/>
        </a:lt2>
        <a:accent1>
          <a:srgbClr val="6E51A7"/>
        </a:accent1>
        <a:accent2>
          <a:srgbClr val="8C8EE0"/>
        </a:accent2>
        <a:accent3>
          <a:srgbClr val="FFFFFF"/>
        </a:accent3>
        <a:accent4>
          <a:srgbClr val="1C2E6A"/>
        </a:accent4>
        <a:accent5>
          <a:srgbClr val="BAB3D0"/>
        </a:accent5>
        <a:accent6>
          <a:srgbClr val="7E80CB"/>
        </a:accent6>
        <a:hlink>
          <a:srgbClr val="96B1E6"/>
        </a:hlink>
        <a:folHlink>
          <a:srgbClr val="7BB32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2064</TotalTime>
  <Words>1781</Words>
  <Application>Microsoft Office PowerPoint</Application>
  <PresentationFormat>On-screen Show (4:3)</PresentationFormat>
  <Paragraphs>287</Paragraphs>
  <Slides>20</Slides>
  <Notes>19</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2" baseType="lpstr">
      <vt:lpstr>B Zar</vt:lpstr>
      <vt:lpstr>Verdana</vt:lpstr>
      <vt:lpstr>Arial</vt:lpstr>
      <vt:lpstr>Wingdings</vt:lpstr>
      <vt:lpstr>B Titr</vt:lpstr>
      <vt:lpstr>Calibri</vt:lpstr>
      <vt:lpstr>B Homa</vt:lpstr>
      <vt:lpstr>Times New Roman</vt:lpstr>
      <vt:lpstr>B Nazanin</vt:lpstr>
      <vt:lpstr>Office Theme</vt:lpstr>
      <vt:lpstr>MRT (25)</vt:lpstr>
      <vt:lpstr>Image</vt:lpstr>
      <vt:lpstr>PowerPoint Presentation</vt:lpstr>
      <vt:lpstr>   </vt:lpstr>
      <vt:lpstr>Urban Development and Revitalization Corporation</vt:lpstr>
      <vt:lpstr>Urban Development and Revitalization Corporation</vt:lpstr>
      <vt:lpstr>Urban Development and Revitalization Corporation </vt:lpstr>
      <vt:lpstr>UDRC</vt:lpstr>
      <vt:lpstr>UDRC</vt:lpstr>
      <vt:lpstr>UDRC</vt:lpstr>
      <vt:lpstr>UDRC</vt:lpstr>
      <vt:lpstr>UDRC</vt:lpstr>
      <vt:lpstr>UDRC</vt:lpstr>
      <vt:lpstr>UDRC</vt:lpstr>
      <vt:lpstr>UDRC</vt:lpstr>
      <vt:lpstr>UDRC</vt:lpstr>
      <vt:lpstr>UDRC</vt:lpstr>
      <vt:lpstr>UDRC</vt:lpstr>
      <vt:lpstr>UDRC</vt:lpstr>
      <vt:lpstr>UDRC</vt:lpstr>
      <vt:lpstr>UDRC</vt:lpstr>
      <vt:lpstr>UDRC</vt:lpstr>
    </vt:vector>
  </TitlesOfParts>
  <Company>Office07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معرفی شرکت مادر تخصصی عمران و بهسازی شهری ایران  سابقه شکل‌گیری شرکت</dc:title>
  <dc:creator>khabiri</dc:creator>
  <cp:lastModifiedBy>motemavel</cp:lastModifiedBy>
  <cp:revision>201</cp:revision>
  <dcterms:created xsi:type="dcterms:W3CDTF">2015-09-13T13:40:22Z</dcterms:created>
  <dcterms:modified xsi:type="dcterms:W3CDTF">2015-10-01T11:37:30Z</dcterms:modified>
</cp:coreProperties>
</file>